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17"/>
  </p:notesMasterIdLst>
  <p:sldIdLst>
    <p:sldId id="299" r:id="rId2"/>
    <p:sldId id="287" r:id="rId3"/>
    <p:sldId id="298" r:id="rId4"/>
    <p:sldId id="285" r:id="rId5"/>
    <p:sldId id="259" r:id="rId6"/>
    <p:sldId id="289" r:id="rId7"/>
    <p:sldId id="278" r:id="rId8"/>
    <p:sldId id="290" r:id="rId9"/>
    <p:sldId id="291" r:id="rId10"/>
    <p:sldId id="295" r:id="rId11"/>
    <p:sldId id="292" r:id="rId12"/>
    <p:sldId id="296" r:id="rId13"/>
    <p:sldId id="283" r:id="rId14"/>
    <p:sldId id="284" r:id="rId15"/>
    <p:sldId id="30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60"/>
  </p:normalViewPr>
  <p:slideViewPr>
    <p:cSldViewPr snapToGrid="0">
      <p:cViewPr varScale="1">
        <p:scale>
          <a:sx n="84" d="100"/>
          <a:sy n="84" d="100"/>
        </p:scale>
        <p:origin x="56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2" algn="ctr" rtl="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400"/>
              <a:t>Востребованы</a:t>
            </a:r>
            <a:r>
              <a:rPr lang="ru-RU" sz="1400" baseline="0"/>
              <a:t> ли для Вас и вашего ребенка правовые, психологические, педагогические знания?</a:t>
            </a:r>
            <a:endParaRPr lang="ru-RU" sz="140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ответов на вопрос №1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spPr>
    <a:ln>
      <a:solidFill>
        <a:srgbClr val="00B0F0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Как</a:t>
            </a:r>
            <a:r>
              <a:rPr lang="ru-RU" sz="1400" baseline="0"/>
              <a:t> важно формировать семейные ценности?</a:t>
            </a:r>
            <a:endParaRPr lang="ru-RU" sz="140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ответов на вопрос №2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Очень важно</c:v>
                </c:pt>
                <c:pt idx="1">
                  <c:v>Можно не формировать </c:v>
                </c:pt>
                <c:pt idx="2">
                  <c:v>Сами сформируются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spPr>
    <a:ln>
      <a:solidFill>
        <a:srgbClr val="00B0F0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Кто</a:t>
            </a:r>
            <a:r>
              <a:rPr lang="ru-RU" sz="1400" baseline="0"/>
              <a:t> должен прививать семейные ценности?</a:t>
            </a:r>
            <a:endParaRPr lang="ru-RU" sz="1400"/>
          </a:p>
        </c:rich>
      </c:tx>
      <c:layout>
        <c:manualLayout>
          <c:xMode val="edge"/>
          <c:yMode val="edge"/>
          <c:x val="0.11182558082649124"/>
          <c:y val="3.087121212121213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Семья, детский сад, школа, государство </c:v>
                </c:pt>
                <c:pt idx="1">
                  <c:v>Детский сад и школа </c:v>
                </c:pt>
                <c:pt idx="2">
                  <c:v>Семья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</c:v>
                </c:pt>
                <c:pt idx="1">
                  <c:v>2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spPr>
    <a:ln>
      <a:solidFill>
        <a:srgbClr val="00B0F0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/>
              <a:t>Кто</a:t>
            </a:r>
            <a:r>
              <a:rPr lang="ru-RU" sz="1400" baseline="0" dirty="0"/>
              <a:t> должен воспитывать патриотизм у россиян?</a:t>
            </a:r>
            <a:endParaRPr lang="ru-RU" sz="1400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ответов на вопрос №4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Семья</c:v>
                </c:pt>
                <c:pt idx="1">
                  <c:v>Семья, детский сад, школа, государство </c:v>
                </c:pt>
                <c:pt idx="2">
                  <c:v>Никто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19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zero"/>
    <c:showDLblsOverMax val="0"/>
  </c:chart>
  <c:spPr>
    <a:ln>
      <a:solidFill>
        <a:srgbClr val="00B0F0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Важно</a:t>
            </a:r>
            <a:r>
              <a:rPr lang="ru-RU" sz="1400" baseline="0"/>
              <a:t> ли формировать духовно-нравственные ценности у детей?</a:t>
            </a:r>
            <a:endParaRPr lang="ru-RU" sz="140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ответов на вопрос№5</c:v>
                </c:pt>
              </c:strCache>
            </c:strRef>
          </c:tx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Важно</c:v>
                </c:pt>
                <c:pt idx="1">
                  <c:v>Может быть</c:v>
                </c:pt>
                <c:pt idx="2">
                  <c:v>Не важно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</c:v>
                </c:pt>
                <c:pt idx="1">
                  <c:v>4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spPr>
    <a:ln>
      <a:solidFill>
        <a:srgbClr val="00B0F0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На какие темы Вы бы хотели провести "Разговор о важном" с детьми дошкольного возраста</a:t>
            </a:r>
          </a:p>
        </c:rich>
      </c:tx>
      <c:layout>
        <c:manualLayout>
          <c:xMode val="edge"/>
          <c:yMode val="edge"/>
          <c:x val="0.10238177025479463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какие темы Вы бы хотели провести "Разговор о важном" с детьми дошкольного возраста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Патриотическая</c:v>
                </c:pt>
                <c:pt idx="1">
                  <c:v>Семейные ценности </c:v>
                </c:pt>
                <c:pt idx="2">
                  <c:v>Здоровый образ жизни</c:v>
                </c:pt>
                <c:pt idx="3">
                  <c:v>Всё выше перечисленное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spPr>
    <a:ln>
      <a:solidFill>
        <a:srgbClr val="00B0F0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Хотели бы Вы принять участие в "Разговоре о важном" с детьми дошкольного возраста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Хотели бы Вы принять участие в "Разговоре о важном" с детьми дошкольного возраста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spPr>
    <a:ln>
      <a:solidFill>
        <a:srgbClr val="00B0F0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Хотели бы Вы стать наставником для детей дошкольного возраста?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Хотели бы Вы стать наставником для детей дошкольного возраста?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spPr>
    <a:ln>
      <a:solidFill>
        <a:srgbClr val="00B0F0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/>
              <a:t>Наставником для скольких детей Вы хотели бы стать?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Наставником для скольких детей Вы хотели бы стать?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1</c:v>
                </c:pt>
                <c:pt idx="1">
                  <c:v>2</c:v>
                </c:pt>
                <c:pt idx="2">
                  <c:v>3 и более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5225986244363419"/>
          <c:y val="0.46917615195009221"/>
          <c:w val="0.20930073863079796"/>
          <c:h val="0.36877336751871409"/>
        </c:manualLayout>
      </c:layout>
      <c:overlay val="0"/>
    </c:legend>
    <c:plotVisOnly val="1"/>
    <c:dispBlanksAs val="zero"/>
    <c:showDLblsOverMax val="0"/>
  </c:chart>
  <c:spPr>
    <a:ln>
      <a:solidFill>
        <a:srgbClr val="00B0F0"/>
      </a:solidFill>
    </a:ln>
  </c:sp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F814E-D0C5-4FEC-BD10-15917ACDD983}" type="doc">
      <dgm:prSet loTypeId="urn:microsoft.com/office/officeart/2005/8/layout/hList7#2" loCatId="list" qsTypeId="urn:microsoft.com/office/officeart/2005/8/quickstyle/simple1" qsCatId="simple" csTypeId="urn:microsoft.com/office/officeart/2005/8/colors/accent1_2" csCatId="accent1" phldr="1"/>
      <dgm:spPr/>
    </dgm:pt>
    <dgm:pt modelId="{25BC2DB4-0C89-4646-9C10-53529F855EBD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Куратор педагог, воспитатель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57F657-7E19-49C5-B97F-7EE49B0F4F4D}" type="parTrans" cxnId="{E60D6A87-5692-469A-906F-C6C7DB0B0F9B}">
      <dgm:prSet/>
      <dgm:spPr/>
      <dgm:t>
        <a:bodyPr/>
        <a:lstStyle/>
        <a:p>
          <a:endParaRPr lang="ru-RU"/>
        </a:p>
      </dgm:t>
    </dgm:pt>
    <dgm:pt modelId="{C97A2F4C-B927-41D6-9C55-759938D001CB}" type="sibTrans" cxnId="{E60D6A87-5692-469A-906F-C6C7DB0B0F9B}">
      <dgm:prSet/>
      <dgm:spPr/>
      <dgm:t>
        <a:bodyPr/>
        <a:lstStyle/>
        <a:p>
          <a:endParaRPr lang="ru-RU"/>
        </a:p>
      </dgm:t>
    </dgm:pt>
    <dgm:pt modelId="{B582ED6D-00AF-4777-93B4-5D162BF18831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Ученик-наставник</a:t>
          </a:r>
        </a:p>
        <a:p>
          <a:pPr rtl="0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</a:t>
          </a:r>
        </a:p>
      </dgm:t>
    </dgm:pt>
    <dgm:pt modelId="{47507091-2BBC-4D52-AEF0-6691F2D5E45F}" type="parTrans" cxnId="{C168EE07-B6E5-4A7C-9E13-634B231CA156}">
      <dgm:prSet/>
      <dgm:spPr/>
      <dgm:t>
        <a:bodyPr/>
        <a:lstStyle/>
        <a:p>
          <a:endParaRPr lang="ru-RU"/>
        </a:p>
      </dgm:t>
    </dgm:pt>
    <dgm:pt modelId="{72A85D53-4A18-4279-BA42-518BB5076F97}" type="sibTrans" cxnId="{C168EE07-B6E5-4A7C-9E13-634B231CA156}">
      <dgm:prSet/>
      <dgm:spPr/>
      <dgm:t>
        <a:bodyPr/>
        <a:lstStyle/>
        <a:p>
          <a:endParaRPr lang="ru-RU"/>
        </a:p>
      </dgm:t>
    </dgm:pt>
    <dgm:pt modelId="{D6276430-0B55-48D5-B196-9F6E958A035C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Воспитанник-наставляемый</a:t>
          </a:r>
        </a:p>
        <a:p>
          <a:pPr rtl="0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AF2580-6CA7-4741-BBC1-66B9F7722B15}" type="sibTrans" cxnId="{096EA25F-C4BB-4C31-B5E8-EEE78AD8C14F}">
      <dgm:prSet/>
      <dgm:spPr/>
      <dgm:t>
        <a:bodyPr/>
        <a:lstStyle/>
        <a:p>
          <a:endParaRPr lang="ru-RU"/>
        </a:p>
      </dgm:t>
    </dgm:pt>
    <dgm:pt modelId="{1C009020-1067-416E-914C-DED7370ED193}" type="parTrans" cxnId="{096EA25F-C4BB-4C31-B5E8-EEE78AD8C14F}">
      <dgm:prSet/>
      <dgm:spPr/>
      <dgm:t>
        <a:bodyPr/>
        <a:lstStyle/>
        <a:p>
          <a:endParaRPr lang="ru-RU"/>
        </a:p>
      </dgm:t>
    </dgm:pt>
    <dgm:pt modelId="{47D1EBFB-E225-4055-A64A-341E8311391E}" type="pres">
      <dgm:prSet presAssocID="{CEAF814E-D0C5-4FEC-BD10-15917ACDD983}" presName="Name0" presStyleCnt="0">
        <dgm:presLayoutVars>
          <dgm:dir/>
          <dgm:resizeHandles val="exact"/>
        </dgm:presLayoutVars>
      </dgm:prSet>
      <dgm:spPr/>
    </dgm:pt>
    <dgm:pt modelId="{8C2B650A-E93B-4B99-AC09-196E908BB9FC}" type="pres">
      <dgm:prSet presAssocID="{CEAF814E-D0C5-4FEC-BD10-15917ACDD983}" presName="fgShape" presStyleLbl="fgShp" presStyleIdx="0" presStyleCnt="1"/>
      <dgm:spPr/>
    </dgm:pt>
    <dgm:pt modelId="{F46F2472-E978-4114-A860-8CEBA4AC6326}" type="pres">
      <dgm:prSet presAssocID="{CEAF814E-D0C5-4FEC-BD10-15917ACDD983}" presName="linComp" presStyleCnt="0"/>
      <dgm:spPr/>
    </dgm:pt>
    <dgm:pt modelId="{E56913D6-2D30-4D75-B08F-BB5BB284DF69}" type="pres">
      <dgm:prSet presAssocID="{25BC2DB4-0C89-4646-9C10-53529F855EBD}" presName="compNode" presStyleCnt="0"/>
      <dgm:spPr/>
    </dgm:pt>
    <dgm:pt modelId="{628926B0-2B8A-406F-AE38-C1A79151D1CE}" type="pres">
      <dgm:prSet presAssocID="{25BC2DB4-0C89-4646-9C10-53529F855EBD}" presName="bkgdShape" presStyleLbl="node1" presStyleIdx="0" presStyleCnt="3" custLinFactX="-71910" custLinFactNeighborX="-100000" custLinFactNeighborY="15791"/>
      <dgm:spPr/>
      <dgm:t>
        <a:bodyPr/>
        <a:lstStyle/>
        <a:p>
          <a:endParaRPr lang="ru-RU"/>
        </a:p>
      </dgm:t>
    </dgm:pt>
    <dgm:pt modelId="{5319D4D5-34D3-446C-A8D9-8BCA87773EB2}" type="pres">
      <dgm:prSet presAssocID="{25BC2DB4-0C89-4646-9C10-53529F855EB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6896A-F528-4126-83B9-92A85F409149}" type="pres">
      <dgm:prSet presAssocID="{25BC2DB4-0C89-4646-9C10-53529F855EBD}" presName="invisiNode" presStyleLbl="node1" presStyleIdx="0" presStyleCnt="3"/>
      <dgm:spPr/>
    </dgm:pt>
    <dgm:pt modelId="{8F2542EE-6790-44FB-981F-1282131722FF}" type="pres">
      <dgm:prSet presAssocID="{25BC2DB4-0C89-4646-9C10-53529F855EBD}" presName="imagNode" presStyleLbl="fgImgPlace1" presStyleIdx="0" presStyleCnt="3" custLinFactX="200000" custLinFactNeighborX="286946" custLinFactNeighborY="729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EC815C-D079-4022-968F-0B0B49D98DCD}" type="pres">
      <dgm:prSet presAssocID="{C97A2F4C-B927-41D6-9C55-759938D001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B180746-4C7A-4BE6-BC11-D839C4907017}" type="pres">
      <dgm:prSet presAssocID="{B582ED6D-00AF-4777-93B4-5D162BF18831}" presName="compNode" presStyleCnt="0"/>
      <dgm:spPr/>
    </dgm:pt>
    <dgm:pt modelId="{3A2A213E-AE35-4100-987B-3D95F3FCF783}" type="pres">
      <dgm:prSet presAssocID="{B582ED6D-00AF-4777-93B4-5D162BF18831}" presName="bkgdShape" presStyleLbl="node1" presStyleIdx="1" presStyleCnt="3" custLinFactNeighborX="623" custLinFactNeighborY="7234"/>
      <dgm:spPr/>
      <dgm:t>
        <a:bodyPr/>
        <a:lstStyle/>
        <a:p>
          <a:endParaRPr lang="ru-RU"/>
        </a:p>
      </dgm:t>
    </dgm:pt>
    <dgm:pt modelId="{968E7CDB-6E7B-405D-9928-BDB2500F464F}" type="pres">
      <dgm:prSet presAssocID="{B582ED6D-00AF-4777-93B4-5D162BF1883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758D2-DB66-4738-B5DA-26CB4F32D5F0}" type="pres">
      <dgm:prSet presAssocID="{B582ED6D-00AF-4777-93B4-5D162BF18831}" presName="invisiNode" presStyleLbl="node1" presStyleIdx="1" presStyleCnt="3"/>
      <dgm:spPr/>
    </dgm:pt>
    <dgm:pt modelId="{68944F21-FAC5-435E-B285-00E0408ACD25}" type="pres">
      <dgm:prSet presAssocID="{B582ED6D-00AF-4777-93B4-5D162BF18831}" presName="imagNode" presStyleLbl="fgImgPlace1" presStyleIdx="1" presStyleCnt="3" custScaleX="127103" custScaleY="12409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4914393-2E09-4A21-B2AD-57B1C77B5DFC}" type="pres">
      <dgm:prSet presAssocID="{72A85D53-4A18-4279-BA42-518BB5076F9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CA2913-0387-463F-AB08-150690803290}" type="pres">
      <dgm:prSet presAssocID="{D6276430-0B55-48D5-B196-9F6E958A035C}" presName="compNode" presStyleCnt="0"/>
      <dgm:spPr/>
    </dgm:pt>
    <dgm:pt modelId="{7488F12F-4ABC-44A8-B5FB-ED9CD1075B90}" type="pres">
      <dgm:prSet presAssocID="{D6276430-0B55-48D5-B196-9F6E958A035C}" presName="bkgdShape" presStyleLbl="node1" presStyleIdx="2" presStyleCnt="3"/>
      <dgm:spPr/>
      <dgm:t>
        <a:bodyPr/>
        <a:lstStyle/>
        <a:p>
          <a:endParaRPr lang="ru-RU"/>
        </a:p>
      </dgm:t>
    </dgm:pt>
    <dgm:pt modelId="{15B151DE-338B-4F83-A1FA-6BA6F994EC90}" type="pres">
      <dgm:prSet presAssocID="{D6276430-0B55-48D5-B196-9F6E958A035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38CD7-3237-4522-99E1-2968562B1D6C}" type="pres">
      <dgm:prSet presAssocID="{D6276430-0B55-48D5-B196-9F6E958A035C}" presName="invisiNode" presStyleLbl="node1" presStyleIdx="2" presStyleCnt="3"/>
      <dgm:spPr/>
    </dgm:pt>
    <dgm:pt modelId="{D068CF4E-B99D-4563-BB4A-7C0BE8AB2633}" type="pres">
      <dgm:prSet presAssocID="{D6276430-0B55-48D5-B196-9F6E958A035C}" presName="imagNode" presStyleLbl="fgImgPlace1" presStyleIdx="2" presStyleCnt="3"/>
      <dgm:spPr/>
    </dgm:pt>
  </dgm:ptLst>
  <dgm:cxnLst>
    <dgm:cxn modelId="{144F19F3-105A-4DB5-A4CB-A812F4A7F4DB}" type="presOf" srcId="{25BC2DB4-0C89-4646-9C10-53529F855EBD}" destId="{628926B0-2B8A-406F-AE38-C1A79151D1CE}" srcOrd="0" destOrd="0" presId="urn:microsoft.com/office/officeart/2005/8/layout/hList7#2"/>
    <dgm:cxn modelId="{1D78E8DE-4722-4C2D-A4FE-56662139475B}" type="presOf" srcId="{B582ED6D-00AF-4777-93B4-5D162BF18831}" destId="{3A2A213E-AE35-4100-987B-3D95F3FCF783}" srcOrd="0" destOrd="0" presId="urn:microsoft.com/office/officeart/2005/8/layout/hList7#2"/>
    <dgm:cxn modelId="{096EA25F-C4BB-4C31-B5E8-EEE78AD8C14F}" srcId="{CEAF814E-D0C5-4FEC-BD10-15917ACDD983}" destId="{D6276430-0B55-48D5-B196-9F6E958A035C}" srcOrd="2" destOrd="0" parTransId="{1C009020-1067-416E-914C-DED7370ED193}" sibTransId="{14AF2580-6CA7-4741-BBC1-66B9F7722B15}"/>
    <dgm:cxn modelId="{2F16DF90-3423-4E94-A4B6-D195459853A2}" type="presOf" srcId="{B582ED6D-00AF-4777-93B4-5D162BF18831}" destId="{968E7CDB-6E7B-405D-9928-BDB2500F464F}" srcOrd="1" destOrd="0" presId="urn:microsoft.com/office/officeart/2005/8/layout/hList7#2"/>
    <dgm:cxn modelId="{3FA7D7EC-6B1F-4319-BB29-A6773051AC11}" type="presOf" srcId="{72A85D53-4A18-4279-BA42-518BB5076F97}" destId="{94914393-2E09-4A21-B2AD-57B1C77B5DFC}" srcOrd="0" destOrd="0" presId="urn:microsoft.com/office/officeart/2005/8/layout/hList7#2"/>
    <dgm:cxn modelId="{D1399B5B-6820-4153-A5B0-19BA6FD9470E}" type="presOf" srcId="{D6276430-0B55-48D5-B196-9F6E958A035C}" destId="{15B151DE-338B-4F83-A1FA-6BA6F994EC90}" srcOrd="1" destOrd="0" presId="urn:microsoft.com/office/officeart/2005/8/layout/hList7#2"/>
    <dgm:cxn modelId="{7605A2EB-8CFE-41F0-BFC8-49635F033BAF}" type="presOf" srcId="{C97A2F4C-B927-41D6-9C55-759938D001CB}" destId="{8CEC815C-D079-4022-968F-0B0B49D98DCD}" srcOrd="0" destOrd="0" presId="urn:microsoft.com/office/officeart/2005/8/layout/hList7#2"/>
    <dgm:cxn modelId="{E60D6A87-5692-469A-906F-C6C7DB0B0F9B}" srcId="{CEAF814E-D0C5-4FEC-BD10-15917ACDD983}" destId="{25BC2DB4-0C89-4646-9C10-53529F855EBD}" srcOrd="0" destOrd="0" parTransId="{FE57F657-7E19-49C5-B97F-7EE49B0F4F4D}" sibTransId="{C97A2F4C-B927-41D6-9C55-759938D001CB}"/>
    <dgm:cxn modelId="{CF90EDF8-F370-488A-A1D2-B066B17DF7CD}" type="presOf" srcId="{25BC2DB4-0C89-4646-9C10-53529F855EBD}" destId="{5319D4D5-34D3-446C-A8D9-8BCA87773EB2}" srcOrd="1" destOrd="0" presId="urn:microsoft.com/office/officeart/2005/8/layout/hList7#2"/>
    <dgm:cxn modelId="{CD7C8BA2-C33B-413A-8B72-1C605A3B9672}" type="presOf" srcId="{CEAF814E-D0C5-4FEC-BD10-15917ACDD983}" destId="{47D1EBFB-E225-4055-A64A-341E8311391E}" srcOrd="0" destOrd="0" presId="urn:microsoft.com/office/officeart/2005/8/layout/hList7#2"/>
    <dgm:cxn modelId="{C168EE07-B6E5-4A7C-9E13-634B231CA156}" srcId="{CEAF814E-D0C5-4FEC-BD10-15917ACDD983}" destId="{B582ED6D-00AF-4777-93B4-5D162BF18831}" srcOrd="1" destOrd="0" parTransId="{47507091-2BBC-4D52-AEF0-6691F2D5E45F}" sibTransId="{72A85D53-4A18-4279-BA42-518BB5076F97}"/>
    <dgm:cxn modelId="{BAA61AE5-A288-4576-B297-B02F07E0129A}" type="presOf" srcId="{D6276430-0B55-48D5-B196-9F6E958A035C}" destId="{7488F12F-4ABC-44A8-B5FB-ED9CD1075B90}" srcOrd="0" destOrd="0" presId="urn:microsoft.com/office/officeart/2005/8/layout/hList7#2"/>
    <dgm:cxn modelId="{1A812289-D8FB-48EF-AFE5-EC8141791AB6}" type="presParOf" srcId="{47D1EBFB-E225-4055-A64A-341E8311391E}" destId="{8C2B650A-E93B-4B99-AC09-196E908BB9FC}" srcOrd="0" destOrd="0" presId="urn:microsoft.com/office/officeart/2005/8/layout/hList7#2"/>
    <dgm:cxn modelId="{EE12F008-463F-4706-BF57-E08C3D61E5AE}" type="presParOf" srcId="{47D1EBFB-E225-4055-A64A-341E8311391E}" destId="{F46F2472-E978-4114-A860-8CEBA4AC6326}" srcOrd="1" destOrd="0" presId="urn:microsoft.com/office/officeart/2005/8/layout/hList7#2"/>
    <dgm:cxn modelId="{ADD147F8-5F99-4833-B8EE-258E26A6BC05}" type="presParOf" srcId="{F46F2472-E978-4114-A860-8CEBA4AC6326}" destId="{E56913D6-2D30-4D75-B08F-BB5BB284DF69}" srcOrd="0" destOrd="0" presId="urn:microsoft.com/office/officeart/2005/8/layout/hList7#2"/>
    <dgm:cxn modelId="{D804D7C4-68F6-4DC8-A361-358F59FF80EA}" type="presParOf" srcId="{E56913D6-2D30-4D75-B08F-BB5BB284DF69}" destId="{628926B0-2B8A-406F-AE38-C1A79151D1CE}" srcOrd="0" destOrd="0" presId="urn:microsoft.com/office/officeart/2005/8/layout/hList7#2"/>
    <dgm:cxn modelId="{5555853F-DB8B-479A-9904-DD581BE69DD1}" type="presParOf" srcId="{E56913D6-2D30-4D75-B08F-BB5BB284DF69}" destId="{5319D4D5-34D3-446C-A8D9-8BCA87773EB2}" srcOrd="1" destOrd="0" presId="urn:microsoft.com/office/officeart/2005/8/layout/hList7#2"/>
    <dgm:cxn modelId="{66D03E48-DDE1-4D83-BD1D-AE68659D3851}" type="presParOf" srcId="{E56913D6-2D30-4D75-B08F-BB5BB284DF69}" destId="{9F16896A-F528-4126-83B9-92A85F409149}" srcOrd="2" destOrd="0" presId="urn:microsoft.com/office/officeart/2005/8/layout/hList7#2"/>
    <dgm:cxn modelId="{D0F924A1-7461-4189-81F7-F7F8E2EBE013}" type="presParOf" srcId="{E56913D6-2D30-4D75-B08F-BB5BB284DF69}" destId="{8F2542EE-6790-44FB-981F-1282131722FF}" srcOrd="3" destOrd="0" presId="urn:microsoft.com/office/officeart/2005/8/layout/hList7#2"/>
    <dgm:cxn modelId="{1BDD13D1-A249-446C-B367-F49569847757}" type="presParOf" srcId="{F46F2472-E978-4114-A860-8CEBA4AC6326}" destId="{8CEC815C-D079-4022-968F-0B0B49D98DCD}" srcOrd="1" destOrd="0" presId="urn:microsoft.com/office/officeart/2005/8/layout/hList7#2"/>
    <dgm:cxn modelId="{9CA0930E-9344-4BF3-B2F2-CDADB361F9EE}" type="presParOf" srcId="{F46F2472-E978-4114-A860-8CEBA4AC6326}" destId="{EB180746-4C7A-4BE6-BC11-D839C4907017}" srcOrd="2" destOrd="0" presId="urn:microsoft.com/office/officeart/2005/8/layout/hList7#2"/>
    <dgm:cxn modelId="{18F4E1EF-26C3-4C97-9975-D0FB772A446A}" type="presParOf" srcId="{EB180746-4C7A-4BE6-BC11-D839C4907017}" destId="{3A2A213E-AE35-4100-987B-3D95F3FCF783}" srcOrd="0" destOrd="0" presId="urn:microsoft.com/office/officeart/2005/8/layout/hList7#2"/>
    <dgm:cxn modelId="{6C3C221B-557F-4042-9E12-50ECA8DD66DA}" type="presParOf" srcId="{EB180746-4C7A-4BE6-BC11-D839C4907017}" destId="{968E7CDB-6E7B-405D-9928-BDB2500F464F}" srcOrd="1" destOrd="0" presId="urn:microsoft.com/office/officeart/2005/8/layout/hList7#2"/>
    <dgm:cxn modelId="{AD6D6DBA-4617-42A2-A6E7-442E09E6A6FA}" type="presParOf" srcId="{EB180746-4C7A-4BE6-BC11-D839C4907017}" destId="{057758D2-DB66-4738-B5DA-26CB4F32D5F0}" srcOrd="2" destOrd="0" presId="urn:microsoft.com/office/officeart/2005/8/layout/hList7#2"/>
    <dgm:cxn modelId="{4435FD0F-4947-4028-9F5A-7C0CA3190DF3}" type="presParOf" srcId="{EB180746-4C7A-4BE6-BC11-D839C4907017}" destId="{68944F21-FAC5-435E-B285-00E0408ACD25}" srcOrd="3" destOrd="0" presId="urn:microsoft.com/office/officeart/2005/8/layout/hList7#2"/>
    <dgm:cxn modelId="{65322266-C928-42D8-BDF2-43968435E92D}" type="presParOf" srcId="{F46F2472-E978-4114-A860-8CEBA4AC6326}" destId="{94914393-2E09-4A21-B2AD-57B1C77B5DFC}" srcOrd="3" destOrd="0" presId="urn:microsoft.com/office/officeart/2005/8/layout/hList7#2"/>
    <dgm:cxn modelId="{28CAC6DB-A6BA-418B-B617-B6B5467B7D5C}" type="presParOf" srcId="{F46F2472-E978-4114-A860-8CEBA4AC6326}" destId="{18CA2913-0387-463F-AB08-150690803290}" srcOrd="4" destOrd="0" presId="urn:microsoft.com/office/officeart/2005/8/layout/hList7#2"/>
    <dgm:cxn modelId="{EAA56FE9-D7A9-48D5-AA4B-C514E0DE52DA}" type="presParOf" srcId="{18CA2913-0387-463F-AB08-150690803290}" destId="{7488F12F-4ABC-44A8-B5FB-ED9CD1075B90}" srcOrd="0" destOrd="0" presId="urn:microsoft.com/office/officeart/2005/8/layout/hList7#2"/>
    <dgm:cxn modelId="{C6D9B4BF-8FE6-46A9-801F-AF2C53D6B184}" type="presParOf" srcId="{18CA2913-0387-463F-AB08-150690803290}" destId="{15B151DE-338B-4F83-A1FA-6BA6F994EC90}" srcOrd="1" destOrd="0" presId="urn:microsoft.com/office/officeart/2005/8/layout/hList7#2"/>
    <dgm:cxn modelId="{454A80C9-7A2F-4832-B277-8B40A28CE2D6}" type="presParOf" srcId="{18CA2913-0387-463F-AB08-150690803290}" destId="{6E638CD7-3237-4522-99E1-2968562B1D6C}" srcOrd="2" destOrd="0" presId="urn:microsoft.com/office/officeart/2005/8/layout/hList7#2"/>
    <dgm:cxn modelId="{1F9CA2D7-9E4E-4224-B530-3651721B7742}" type="presParOf" srcId="{18CA2913-0387-463F-AB08-150690803290}" destId="{D068CF4E-B99D-4563-BB4A-7C0BE8AB2633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3B0A3-9E61-42E4-8975-4A55A617F6A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BC95B-F309-4DA3-8A7C-60E08E9FE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746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294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61925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Продукт проекта - это программа цикла занятий «Разговор о важном с детьми дошкольного возраста», а также план работы МБОУ СОШ №15 и МАДОУ №57</a:t>
            </a:r>
          </a:p>
          <a:p>
            <a:endParaRPr lang="ru-RU" sz="24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154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74675" y="195263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01083" y="3601844"/>
            <a:ext cx="6177776" cy="5542155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Качественный показатель</a:t>
            </a:r>
            <a:endParaRPr lang="ru-RU" sz="1600" dirty="0" smtClean="0"/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Разработана и реализована годовая программа «Разговор о важном с детьми дошкольного возраста».</a:t>
            </a:r>
            <a:endParaRPr lang="ru-RU" sz="1600" dirty="0" smtClean="0"/>
          </a:p>
          <a:p>
            <a:pPr fontAlgn="t"/>
            <a:r>
              <a:rPr lang="ru-RU" sz="1600" b="1" dirty="0" smtClean="0"/>
              <a:t>Было проведено  14 мероприятий.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Количественный показатель </a:t>
            </a:r>
          </a:p>
          <a:p>
            <a:pPr fontAlgn="t"/>
            <a:r>
              <a:rPr lang="ru-RU" sz="1600" b="1" dirty="0" smtClean="0"/>
              <a:t>При реализации программы приняли участие:</a:t>
            </a:r>
          </a:p>
          <a:p>
            <a:pPr fontAlgn="t"/>
            <a:r>
              <a:rPr lang="ru-RU" sz="1600" b="1" dirty="0" smtClean="0"/>
              <a:t>120 детей школы</a:t>
            </a:r>
            <a:endParaRPr lang="ru-RU" sz="1600" dirty="0" smtClean="0"/>
          </a:p>
          <a:p>
            <a:pPr fontAlgn="t"/>
            <a:r>
              <a:rPr lang="ru-RU" sz="1600" b="1" dirty="0" smtClean="0"/>
              <a:t>8 воспитателей</a:t>
            </a:r>
            <a:endParaRPr lang="ru-RU" sz="1600" dirty="0" smtClean="0"/>
          </a:p>
          <a:p>
            <a:pPr fontAlgn="t"/>
            <a:r>
              <a:rPr lang="ru-RU" sz="1600" b="1" dirty="0" smtClean="0"/>
              <a:t>25 наставников-старшеклассников </a:t>
            </a:r>
            <a:endParaRPr lang="ru-RU" sz="1600" dirty="0" smtClean="0"/>
          </a:p>
          <a:p>
            <a:pPr fontAlgn="t"/>
            <a:r>
              <a:rPr lang="ru-RU" sz="1600" b="1" dirty="0" smtClean="0"/>
              <a:t>1 зам. директора по ВР 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45 человек поучаствовали в опросе</a:t>
            </a:r>
            <a:endParaRPr lang="ru-RU" sz="1600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990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6913" y="328613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01083" y="3876443"/>
            <a:ext cx="5893419" cy="4765752"/>
          </a:xfrm>
        </p:spPr>
        <p:txBody>
          <a:bodyPr>
            <a:normAutofit/>
          </a:bodyPr>
          <a:lstStyle/>
          <a:p>
            <a:r>
              <a:rPr lang="ru-RU" sz="1900" dirty="0" smtClean="0"/>
              <a:t>Гипотеза, выдвинутая в начале работы, было полностью подтверждена.</a:t>
            </a:r>
          </a:p>
          <a:p>
            <a:r>
              <a:rPr lang="ru-RU" sz="1900" dirty="0" smtClean="0"/>
              <a:t>Проведение совместных занятий «Разговор о важном с детьми дошкольного возраста» формирует преемственность между поколениями и способствует  формированию патриотического воспитания у дошкольников.</a:t>
            </a:r>
          </a:p>
          <a:p>
            <a:r>
              <a:rPr lang="ru-RU" sz="1900" dirty="0" smtClean="0"/>
              <a:t>Представленный проект можно реализовать в каждом муниципальном учреждении города, края и региона. Так как данные мероприятия помогают воспитать в детях любовь к Отечеству, прививают ответственное отношение к окружающей природе и людям с самого раннего возраста, ведь именно в этот период важно заложить в ребенка правильные жизненные ориентиры.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004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3175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3679902"/>
            <a:ext cx="5486400" cy="477272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Также стоит отметить, насколько важно идти к своей мечте. С самого детства я хотела стать воспитателем детей дошкольного возраста, всё из-за безграничной любви к детям. Я считаю, что этот проект помогает не только детям-воспитанникам детских садов, но и детям-наставникам. Основная помощь заключается в развитии личных качеств, определении места в обществе. Благодаря проделанной работе я убедилась, что хочу стать воспитателем и получить высшее образование в нашем Тихоокеанском государственном университете. Именно этой профессии я готова и хочу посвятить свою жизнь, в надежде сделать этот мир лучше.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80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52463" y="261938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3691054"/>
            <a:ext cx="5486400" cy="46277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С нового учебного года во всех школах страны каждый понедельник начинается с занятия «Разговор о важном». Основные темы связаны с ключевыми аспектами жизни человека в современной России. Кроме  «Разговора о важном» введена еженедельная церемония поднятия флага РФ и исполнения Гимна РФ.</a:t>
            </a: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Актуальность проекта заключается в том что </a:t>
            </a:r>
            <a:r>
              <a:rPr lang="ru-RU" sz="1800" dirty="0" smtClean="0">
                <a:solidFill>
                  <a:schemeClr val="tx1"/>
                </a:solidFill>
              </a:rPr>
              <a:t>патриотическое воспитание дошкольников немаловажно в условиях современности. Это связано с установлением приоритетности материальных ценностей перед духовными в нашем обществе. Однако воспитание подрастающего поколения в рамках уважения и любви к Родине формирует нравственно здоровое, жизнеспособное население.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48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96913" y="339725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ИДЕЯ ПРОЕКТА</a:t>
            </a:r>
          </a:p>
          <a:p>
            <a:pPr>
              <a:defRPr/>
            </a:pPr>
            <a:r>
              <a:rPr lang="ru-RU" sz="2400" dirty="0" smtClean="0">
                <a:cs typeface="Times New Roman" panose="02020603050405020304" pitchFamily="18" charset="0"/>
              </a:rPr>
              <a:t>Проведение совместных занятий «Разговор о важном с детьми дошкольного возраста» под руководством наставников-старшеклассников для воспитанников детского сада №57.</a:t>
            </a:r>
            <a:endParaRPr lang="ru-RU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53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020337" y="4355945"/>
            <a:ext cx="5486400" cy="360045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200" dirty="0" smtClean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ЦЕЛЬ ПРОЕКТА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cs typeface="Times New Roman" panose="02020603050405020304" pitchFamily="18" charset="0"/>
              </a:rPr>
              <a:t>воспитание любви к Отечеству, ответственного отношения к окружающей природе и людям, становление устойчивой связи поколений, а также разработка программы «Разговор о важном с детьми дошкольного возраста».</a:t>
            </a:r>
            <a:endParaRPr lang="ru-RU" sz="2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170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Гипотеза</a:t>
            </a:r>
            <a:r>
              <a:rPr lang="ru-RU" sz="2000" dirty="0" smtClean="0">
                <a:solidFill>
                  <a:schemeClr val="tx1"/>
                </a:solidFill>
              </a:rPr>
              <a:t>: Если проводить совместные занятия «Разговор о важном» с детьми дошкольного возраста, то это сформирует преемственность между поколениями и будет способствовать формированию патриотического воспитания у дошкольников.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0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 проекта «Разговор о важном с детьми дошкольного возраста»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наставничества «Ученик - воспитанник»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учеников-наставников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детей-наставляемых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воспитатель /куратор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577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74688" y="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45689" y="3278459"/>
            <a:ext cx="6066262" cy="5675970"/>
          </a:xfrm>
        </p:spPr>
        <p:txBody>
          <a:bodyPr>
            <a:normAutofit/>
          </a:bodyPr>
          <a:lstStyle/>
          <a:p>
            <a:endParaRPr lang="ru-RU" sz="1800" dirty="0" smtClean="0"/>
          </a:p>
          <a:p>
            <a:r>
              <a:rPr lang="ru-RU" sz="1800" dirty="0" smtClean="0"/>
              <a:t>Мною было проведено  социологическое исследование в школе и в детском саду, среди родителей на тему: «Разговор о важном с детьми дошкольного возраста»</a:t>
            </a:r>
          </a:p>
          <a:p>
            <a:endParaRPr lang="ru-RU" sz="1800" dirty="0" smtClean="0"/>
          </a:p>
          <a:p>
            <a:r>
              <a:rPr lang="ru-RU" sz="1800" dirty="0" smtClean="0"/>
              <a:t>Было проведено два опроса: один для родителей, второй для детей.</a:t>
            </a:r>
          </a:p>
          <a:p>
            <a:r>
              <a:rPr lang="ru-RU" sz="1800" dirty="0" smtClean="0"/>
              <a:t>Из опроса родители МАДОУ № 57, я выяснила, что данная тема является актуальной и интересной. </a:t>
            </a:r>
          </a:p>
          <a:p>
            <a:endParaRPr lang="ru-RU" sz="1800" dirty="0" smtClean="0"/>
          </a:p>
          <a:p>
            <a:r>
              <a:rPr lang="ru-RU" sz="1800" dirty="0" smtClean="0"/>
              <a:t>На вопрос «Востребованы ли для Вас и вашего ребенка правовые, психологические, педагогические знания?», 88% родителей ответили, что «да», 12% ответили «нет». </a:t>
            </a:r>
          </a:p>
          <a:p>
            <a:endParaRPr lang="ru-RU" sz="1800" dirty="0" smtClean="0"/>
          </a:p>
          <a:p>
            <a:r>
              <a:rPr lang="ru-RU" sz="1800" dirty="0" smtClean="0"/>
              <a:t>На вопрос «Как важно формировать семейные ценности?» большинство (78%) ответили очень важно. </a:t>
            </a:r>
          </a:p>
          <a:p>
            <a:endParaRPr lang="ru-RU" sz="1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92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23875" y="0"/>
            <a:ext cx="5765800" cy="3243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12233" y="3456877"/>
            <a:ext cx="6244683" cy="5441796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По результатам опроса учащихся 4-11 классов МБОУ СОШ №15, было выяснено, что данная тема является тоже актуальной и интересной. </a:t>
            </a:r>
          </a:p>
          <a:p>
            <a:r>
              <a:rPr lang="ru-RU" sz="2400" dirty="0" smtClean="0"/>
              <a:t>1)На вопрос «Хотели ли бы Вы принять участие в «Разговоре о важном» с детьми дошкольного возраста?» ответили положительно 88,8% ( почти 90 %)</a:t>
            </a:r>
          </a:p>
          <a:p>
            <a:r>
              <a:rPr lang="ru-RU" sz="2400" dirty="0" smtClean="0"/>
              <a:t>2)На вопрос «Хотели бы вы стать наставником для детей дошкольного возраста?» ответили положительно 72%.</a:t>
            </a:r>
          </a:p>
          <a:p>
            <a:r>
              <a:rPr lang="ru-RU" sz="2400" dirty="0" smtClean="0"/>
              <a:t>Исходя из исследований, можно сделать вывод, что детям интересно проводить мероприятия «Разговор о важном с детьми дошкольного возраста». Для этого необходимо разработать программу занятий «Разговор о важном с детьми дошкольного возраста» и реализовать на базе дошкольного образовательного учреждения.</a:t>
            </a:r>
          </a:p>
          <a:p>
            <a:endParaRPr lang="ru-RU" sz="24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929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Этапы реализации проекта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1) Организационный этап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2) Этап реализации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3) Заключительный этап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95B-F309-4DA3-8A7C-60E08E9FE72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6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14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2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2887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92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0559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40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66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7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52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85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80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1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22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03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6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BC230-A312-4965-B370-A7AC1FECC44C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7D2551-B617-4749-B1DB-3157E8C7D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57.detsad.27.ru/" TargetMode="External"/><Relationship Id="rId7" Type="http://schemas.openxmlformats.org/officeDocument/2006/relationships/image" Target="../media/image59.png"/><Relationship Id="rId2" Type="http://schemas.openxmlformats.org/officeDocument/2006/relationships/hyperlink" Target="https://khb-s15.ippk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t.me/shkola15khv/397?sing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1036" y="4050833"/>
            <a:ext cx="4637996" cy="1646302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65975" y="4050833"/>
            <a:ext cx="4709161" cy="252370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средняя общеобразовательная школа  № 15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Пяти Героев Советского Союза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Вторыгина А.А., 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телефон: +7 (4212) 56-60-94, 89098877895   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Хабаровский край, г. Хабаровск,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Серышева, 53,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vtorygina-a@mail.ru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78259" y="1106424"/>
            <a:ext cx="760780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«Организация наставничества в школе по форме «Ученик -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воспитанник»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«Разговор о важном с детьми дошкольного возраста».  </a:t>
            </a: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333" y="885905"/>
            <a:ext cx="316388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65467" y="830110"/>
            <a:ext cx="109728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90101" y="2081142"/>
            <a:ext cx="6028265" cy="1487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 Организационный этап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 Этап реализации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 Заключительный этап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09" y="3676812"/>
            <a:ext cx="3923004" cy="271502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79" y="3684494"/>
            <a:ext cx="3912132" cy="2716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08" y="1653798"/>
            <a:ext cx="3133344" cy="235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Загрузки\План работы МБОУ СОШ 15 и МАДОУ 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5212" y="638666"/>
            <a:ext cx="2850650" cy="4028368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-3593069" y="269036"/>
            <a:ext cx="19058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 smtClean="0"/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1987" name="Picture 3" descr="E:\Загрузки\План МБОУ СОШ 15 и МАДОУ 57 2.png"/>
          <p:cNvPicPr>
            <a:picLocks noChangeAspect="1" noChangeArrowheads="1"/>
          </p:cNvPicPr>
          <p:nvPr/>
        </p:nvPicPr>
        <p:blipFill rotWithShape="1">
          <a:blip r:embed="rId4" cstate="print"/>
          <a:srcRect l="-340" t="23756" r="340" b="-53670"/>
          <a:stretch/>
        </p:blipFill>
        <p:spPr bwMode="auto">
          <a:xfrm>
            <a:off x="9059605" y="4358854"/>
            <a:ext cx="2865449" cy="2704333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7" y="4549339"/>
            <a:ext cx="2830990" cy="212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71" y="2637617"/>
            <a:ext cx="2592271" cy="194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34" y="2566620"/>
            <a:ext cx="1564646" cy="2086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8" y="2666877"/>
            <a:ext cx="2722951" cy="203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75" y="4709981"/>
            <a:ext cx="2592268" cy="194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58" y="4581820"/>
            <a:ext cx="2717279" cy="203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8821" y="944340"/>
            <a:ext cx="8238931" cy="156966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Продуктами проекта являются: программа «Разговор о важном с детьми дошкольного возраста» и методическое обеспечение программы (комплект занятий, мероприятий, социальные проекты).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85" y="2994750"/>
            <a:ext cx="1830335" cy="1372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051" y="161544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социальной практики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299516"/>
              </p:ext>
            </p:extLst>
          </p:nvPr>
        </p:nvGraphicFramePr>
        <p:xfrm>
          <a:off x="166096" y="1289304"/>
          <a:ext cx="9416816" cy="4855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8408"/>
                <a:gridCol w="4708408"/>
              </a:tblGrid>
              <a:tr h="17647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Качественный показатель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Разработана и реализована годовая программа «Разговор о важном с детьми дошкольного возраста».</a:t>
                      </a:r>
                    </a:p>
                    <a:p>
                      <a:r>
                        <a:rPr lang="ru-RU" sz="1800" b="1" u="none" strike="noStrike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Разработан 14 сценариев мероприятий </a:t>
                      </a:r>
                    </a:p>
                    <a:p>
                      <a:r>
                        <a:rPr lang="ru-RU" sz="1800" b="1" u="none" strike="noStrike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Было</a:t>
                      </a:r>
                      <a:r>
                        <a:rPr lang="ru-RU" sz="1800" b="1" u="none" strike="noStrike" kern="1200" baseline="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проведено  14 мероприятий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91193">
                <a:tc>
                  <a:txBody>
                    <a:bodyPr/>
                    <a:lstStyle/>
                    <a:p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Количественный показатель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Более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500 человек приняли участие в реализации программы: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 человек поучаствовали в опросе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 детей школы приняли участие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воспитателей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наставников из старшеклассников (проект «Наставничество в самоуправлении»)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зам. директора по ВР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844" y="0"/>
            <a:ext cx="11411712" cy="1137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«Разговор о важном с детьми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0135" y="2153525"/>
            <a:ext cx="2742521" cy="194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6147" y="2203288"/>
            <a:ext cx="2703079" cy="2038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0984" y="2184223"/>
            <a:ext cx="2615184" cy="1961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769" y="4379209"/>
            <a:ext cx="2605363" cy="19525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6359" y="4476235"/>
            <a:ext cx="2502654" cy="18755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83061" y="4379209"/>
            <a:ext cx="2533106" cy="18983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BAC4CC5-5268-8B64-F610-830951826F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05" y="2184223"/>
            <a:ext cx="2718351" cy="20387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19204" y="4379209"/>
            <a:ext cx="2576555" cy="19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605" y="653025"/>
            <a:ext cx="2554356" cy="191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581" y="2774950"/>
            <a:ext cx="2400300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14" y="2754630"/>
            <a:ext cx="2473452" cy="185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5" y="2674619"/>
            <a:ext cx="2712722" cy="203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87" y="2649475"/>
            <a:ext cx="2706859" cy="203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4815410"/>
            <a:ext cx="2455229" cy="184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54" y="4792599"/>
            <a:ext cx="2516059" cy="188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33" y="4824554"/>
            <a:ext cx="2746248" cy="185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210" y="4792599"/>
            <a:ext cx="2654808" cy="199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461876" y="600710"/>
            <a:ext cx="2518740" cy="189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2477882" y="734059"/>
            <a:ext cx="6205682" cy="14833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важном с детьми дошкольного возраста»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757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представлении воспитательной практики: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реализации </a:t>
            </a: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</a:t>
            </a: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 городской конкурс «ХАБАРОВСК НАШ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 городской конкурс «Я- Гражданин России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 городском конкурсе воспитательных практик «Новые идеи воспитания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мероприятия: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https://khb-s15.ippk.ru/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https://57.detsad.27.ru/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https://t.me/shkola15khv/397?single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860" t="17134" r="-860" b="16531"/>
          <a:stretch/>
        </p:blipFill>
        <p:spPr>
          <a:xfrm>
            <a:off x="1213003" y="5092411"/>
            <a:ext cx="1063262" cy="1261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609" y="5092411"/>
            <a:ext cx="1292464" cy="1298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572" y="5092411"/>
            <a:ext cx="121930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817" y="1168400"/>
            <a:ext cx="5429423" cy="4981387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С нового учебного года во всех школах страны каждый понедельник начинается с занятия «Разговор о важном». Основные темы связаны с ключевыми аспектами жизни человека в современной России. Кроме  «Разговора о важном» введена еженедельная церемония поднятия флага РФ и исполнения Гимна РФ.</a:t>
            </a:r>
          </a:p>
          <a:p>
            <a:pPr>
              <a:buNone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Актуальность проекта: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дошкольников немаловажно в условиях современности. Это связано с установлением приоритетности материальных ценностей перед духовными в нашем обществе. Однако воспитание подрастающего поколения в рамках уважения и любви к Родине формирует нравственно здоровое, жизнеспособное население.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0" y="1978512"/>
            <a:ext cx="4419600" cy="3229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98475" y="711200"/>
            <a:ext cx="5770245" cy="2794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2021 года на базе МБОУ СОШ №15 имени Пяти Героев Советского Союза реализуется проект «Целевая модель наставничества»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911" y="4483382"/>
            <a:ext cx="2339975" cy="1716088"/>
          </a:xfrm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6365875" y="1549400"/>
            <a:ext cx="60245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Форма наставничества «Ученик-ученик»,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«Ученик-воспитанник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7083425" y="2181225"/>
            <a:ext cx="4391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Позиция «Равный – равному»</a:t>
            </a:r>
          </a:p>
        </p:txBody>
      </p:sp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6757988" y="2709863"/>
            <a:ext cx="4937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Социальный проект «Наставники самоуправления МБОУ СОШ №15»</a:t>
            </a:r>
          </a:p>
        </p:txBody>
      </p:sp>
      <p:sp>
        <p:nvSpPr>
          <p:cNvPr id="21510" name="TextBox 9"/>
          <p:cNvSpPr txBox="1">
            <a:spLocks noChangeArrowheads="1"/>
          </p:cNvSpPr>
          <p:nvPr/>
        </p:nvSpPr>
        <p:spPr bwMode="auto">
          <a:xfrm>
            <a:off x="7239000" y="4222750"/>
            <a:ext cx="45418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Каникулярная деятельность Программа внеурочной деятельности «Школа наставничества».</a:t>
            </a:r>
          </a:p>
        </p:txBody>
      </p:sp>
      <p:sp>
        <p:nvSpPr>
          <p:cNvPr id="21511" name="TextBox 11"/>
          <p:cNvSpPr txBox="1">
            <a:spLocks noChangeArrowheads="1"/>
          </p:cNvSpPr>
          <p:nvPr/>
        </p:nvSpPr>
        <p:spPr bwMode="auto">
          <a:xfrm>
            <a:off x="6831013" y="5408613"/>
            <a:ext cx="3943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Самоопределения и профессиональной ориентации </a:t>
            </a:r>
          </a:p>
        </p:txBody>
      </p:sp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412242" y="3105854"/>
            <a:ext cx="28887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Личный пример - не просто лучший метод убеждения, а единственный.</a:t>
            </a:r>
          </a:p>
        </p:txBody>
      </p:sp>
      <p:pic>
        <p:nvPicPr>
          <p:cNvPr id="21513" name="Рисунок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3468" y="2327497"/>
            <a:ext cx="3917950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Box 15"/>
          <p:cNvSpPr txBox="1">
            <a:spLocks noChangeArrowheads="1"/>
          </p:cNvSpPr>
          <p:nvPr/>
        </p:nvSpPr>
        <p:spPr bwMode="auto">
          <a:xfrm>
            <a:off x="7416800" y="3521075"/>
            <a:ext cx="405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Программа «Наставничество» </a:t>
            </a:r>
          </a:p>
        </p:txBody>
      </p:sp>
    </p:spTree>
    <p:extLst>
      <p:ext uri="{BB962C8B-B14F-4D97-AF65-F5344CB8AC3E}">
        <p14:creationId xmlns:p14="http://schemas.microsoft.com/office/powerpoint/2010/main" val="1859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64" y="3588230"/>
            <a:ext cx="1267968" cy="12679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377" y="225079"/>
            <a:ext cx="9888416" cy="27363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наставников школы №15 будет проводить совместные занятия «Разговор о важном с детьми дошкольного возраста» в МАДОУ Детский сад №57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5" y="3112169"/>
            <a:ext cx="3888040" cy="2916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48" y="3328936"/>
            <a:ext cx="3231632" cy="1615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65" y="3069921"/>
            <a:ext cx="1749610" cy="1939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0056" y="5129784"/>
            <a:ext cx="2078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769096" y="5129784"/>
            <a:ext cx="2121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9661" y="1141112"/>
            <a:ext cx="3467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ИДЕЯ ПРОЕКТА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09928" y="1026160"/>
            <a:ext cx="3057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5365" y="1757144"/>
            <a:ext cx="93789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Разработка программы «Разговор о важном с детьми дошкольного возраста».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22" y="407154"/>
            <a:ext cx="1102360" cy="11023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r="-1"/>
          <a:stretch/>
        </p:blipFill>
        <p:spPr>
          <a:xfrm>
            <a:off x="3040296" y="3081992"/>
            <a:ext cx="2810431" cy="22870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096" y="3081992"/>
            <a:ext cx="2339101" cy="1754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" y="4836318"/>
            <a:ext cx="2789287" cy="1859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51" y="3108361"/>
            <a:ext cx="2472331" cy="16482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90288" y="4789572"/>
            <a:ext cx="2428731" cy="18890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81" y="3103308"/>
            <a:ext cx="2204364" cy="16532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7234" y="4757398"/>
            <a:ext cx="2082148" cy="19769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04161" y="4967617"/>
            <a:ext cx="1967890" cy="17256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871345" y="3188767"/>
            <a:ext cx="1261981" cy="1463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83" y="5324671"/>
            <a:ext cx="1805292" cy="13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4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E:\Загрузки\1675581684_grizly-club-p-klipart-pedagog-i-deti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728" y="3566047"/>
            <a:ext cx="3899648" cy="329195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8605" y="1393927"/>
            <a:ext cx="8753537" cy="2034893"/>
          </a:xfrm>
          <a:ln w="57150"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	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Если проводить совместные занятия «Разговор о важном с детьми дошкольного возраста», то это сформирует преемственность между поколениями и будет способствовать формированию патриотического воспитания у дошкольников.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380" y="822960"/>
            <a:ext cx="4830427" cy="315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627" y="100980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 проекта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о важном с детьми дошкольного возраста»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95144" y="2093976"/>
            <a:ext cx="6827356" cy="813816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153154904"/>
              </p:ext>
            </p:extLst>
          </p:nvPr>
        </p:nvGraphicFramePr>
        <p:xfrm>
          <a:off x="1379626" y="2907792"/>
          <a:ext cx="8980525" cy="3145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410259" y="2195660"/>
            <a:ext cx="650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наставничества «Ученик - воспитанник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82" y="3129357"/>
            <a:ext cx="1051897" cy="1165852"/>
          </a:xfrm>
          <a:prstGeom prst="rect">
            <a:avLst/>
          </a:prstGeom>
        </p:spPr>
      </p:pic>
      <p:pic>
        <p:nvPicPr>
          <p:cNvPr id="2088" name="Picture 40" descr="E:\Загрузки\1674393411_grizly-club-p-obuchenie-klipart-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0846" y="3101789"/>
            <a:ext cx="1439171" cy="1183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49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570" y="136144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Мониторинг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родителей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2177" y="1259487"/>
          <a:ext cx="3227013" cy="2446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8530814" y="1135691"/>
          <a:ext cx="3227295" cy="2457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8510405" y="4033521"/>
          <a:ext cx="3352292" cy="268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133460" y="4019098"/>
          <a:ext cx="3826768" cy="2692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134813" y="4017649"/>
          <a:ext cx="3816424" cy="269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704" y="113194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Мониторинг </a:t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детей-наставников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839011" y="3919369"/>
          <a:ext cx="3836894" cy="2321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193040" y="1832072"/>
          <a:ext cx="3627120" cy="1876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1615440" y="3925944"/>
          <a:ext cx="3871955" cy="2312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8364668" y="1870635"/>
          <a:ext cx="3634292" cy="1868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4474</TotalTime>
  <Words>1074</Words>
  <Application>Microsoft Office PowerPoint</Application>
  <PresentationFormat>Широкоэкранный</PresentationFormat>
  <Paragraphs>128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 3</vt:lpstr>
      <vt:lpstr>Грань</vt:lpstr>
      <vt:lpstr>  </vt:lpstr>
      <vt:lpstr>Презентация PowerPoint</vt:lpstr>
      <vt:lpstr>С 2021 года на базе МБОУ СОШ №15 имени Пяти Героев Советского Союза реализуется проект «Целевая модель наставничества»       </vt:lpstr>
      <vt:lpstr>     группа наставников школы №15 будет проводить совместные занятия «Разговор о важном с детьми дошкольного возраста» в МАДОУ Детский сад №57 </vt:lpstr>
      <vt:lpstr>Презентация PowerPoint</vt:lpstr>
      <vt:lpstr>Презентация PowerPoint</vt:lpstr>
      <vt:lpstr>Целевая аудитория проекта «Разговор о важном с детьми дошкольного возраста»</vt:lpstr>
      <vt:lpstr>Мониторинг  для родителей </vt:lpstr>
      <vt:lpstr>Мониторинг  для детей-наставников</vt:lpstr>
      <vt:lpstr>Этапы реализации проекта:</vt:lpstr>
      <vt:lpstr>Презентация PowerPoint</vt:lpstr>
      <vt:lpstr>Результат социальной практики</vt:lpstr>
      <vt:lpstr> Проект «Разговор о важном с детьми  дошкольного возраста» </vt:lpstr>
      <vt:lpstr>Проект  «Разговор о важном с детьми дошкольного возраста»</vt:lpstr>
      <vt:lpstr>Сведения о представлении воспитательной практики:  Опыт реализации практики представлен: -на городской конкурс «ХАБАРОВСК НАШ»; -на городской конкурс «Я- Гражданин России»; -на городском конкурсе воспитательных практик «Новые идеи воспитания» Ссылки на мероприятия: https://khb-s15.ippk.ru/  https://57.detsad.27.ru/ https://t.me/shkola15khv/397?single  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«Реализация модели наставничества среди обучающихся в МБОУ СОШ №15  имени Пяти Героев Советского Союза»</dc:title>
  <dc:creator>Учетная запись Майкрософт</dc:creator>
  <cp:lastModifiedBy>Учетная запись Майкрософт</cp:lastModifiedBy>
  <cp:revision>218</cp:revision>
  <dcterms:created xsi:type="dcterms:W3CDTF">2022-11-11T06:02:05Z</dcterms:created>
  <dcterms:modified xsi:type="dcterms:W3CDTF">2023-12-19T00:00:49Z</dcterms:modified>
</cp:coreProperties>
</file>