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7"/>
  </p:handoutMasterIdLst>
  <p:sldIdLst>
    <p:sldId id="257" r:id="rId2"/>
    <p:sldId id="260" r:id="rId3"/>
    <p:sldId id="264" r:id="rId4"/>
    <p:sldId id="273" r:id="rId5"/>
    <p:sldId id="265" r:id="rId6"/>
    <p:sldId id="276" r:id="rId7"/>
    <p:sldId id="263" r:id="rId8"/>
    <p:sldId id="274" r:id="rId9"/>
    <p:sldId id="275" r:id="rId10"/>
    <p:sldId id="266" r:id="rId11"/>
    <p:sldId id="269" r:id="rId12"/>
    <p:sldId id="277" r:id="rId13"/>
    <p:sldId id="268" r:id="rId14"/>
    <p:sldId id="27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20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9150416" cy="3720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8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68580" rIns="6858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4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400"/>
            </a:lvl4pPr>
            <a:lvl5pPr marL="1371600" indent="0" algn="ctr">
              <a:buNone/>
              <a:defRPr sz="1400"/>
            </a:lvl5pPr>
            <a:lvl6pPr marL="1714500" indent="0" algn="ctr">
              <a:buNone/>
              <a:defRPr sz="1400"/>
            </a:lvl6pPr>
            <a:lvl7pPr marL="2057400" indent="0" algn="ctr">
              <a:buNone/>
              <a:defRPr sz="1400"/>
            </a:lvl7pPr>
            <a:lvl8pPr marL="2400300" indent="0" algn="ctr">
              <a:buNone/>
              <a:defRPr sz="1400"/>
            </a:lvl8pPr>
            <a:lvl9pPr marL="27432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pPr/>
              <a:t>07.08.2019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68580" rIns="6858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8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3"/>
          </a:solidFill>
        </p:spPr>
        <p:txBody>
          <a:bodyPr lIns="342900" tIns="274320" rIns="34290" bIns="3429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68580" rIns="6858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34290" tIns="68580" rIns="34290" bIns="6858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14" y="4001161"/>
            <a:ext cx="1247686" cy="93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9383" y="1"/>
            <a:ext cx="9153383" cy="403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" y="4249398"/>
            <a:ext cx="798292" cy="687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17" y="90473"/>
            <a:ext cx="1015961" cy="76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" y="4080633"/>
            <a:ext cx="654683" cy="645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9383" y="4768554"/>
            <a:ext cx="9153383" cy="374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17" y="90473"/>
            <a:ext cx="1015961" cy="76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9383" y="4768554"/>
            <a:ext cx="9153383" cy="374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" y="4080633"/>
            <a:ext cx="654683" cy="645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66081"/>
            <a:ext cx="1085849" cy="935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9383" y="4768554"/>
            <a:ext cx="9153383" cy="374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9150416" cy="3720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800" b="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68580" rIns="6858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9383" y="0"/>
            <a:ext cx="9153383" cy="438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9383" y="1"/>
            <a:ext cx="9153383" cy="403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02870" rIns="10287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02870" rIns="10287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14" y="4001161"/>
            <a:ext cx="1247686" cy="935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22196" y="5005000"/>
            <a:ext cx="821379" cy="1461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5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5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34290" tIns="34290" rIns="3429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800" kern="1200" cap="all" spc="75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42980" y="115678"/>
            <a:ext cx="5188945" cy="125618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</a:rPr>
              <a:t>Библиотечный проект</a:t>
            </a:r>
            <a:br>
              <a:rPr lang="ru-RU" sz="3000" dirty="0" smtClean="0">
                <a:solidFill>
                  <a:schemeClr val="tx1"/>
                </a:solidFill>
              </a:rPr>
            </a:b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57950" y="3842133"/>
            <a:ext cx="2400300" cy="8427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Автор: </a:t>
            </a:r>
            <a:r>
              <a:rPr lang="ru-RU" sz="1200" dirty="0" smtClean="0">
                <a:solidFill>
                  <a:schemeClr val="tx1"/>
                </a:solidFill>
              </a:rPr>
              <a:t>Селезнева Анастасия Валерьевна, зав.библиотекой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МБОУ СОШ №15 г.Хабаровск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47012"/>
            <a:ext cx="5571205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700" dirty="0" smtClean="0"/>
              <a:t>              </a:t>
            </a:r>
            <a:r>
              <a:rPr lang="ru-RU" sz="2700" b="1" dirty="0" smtClean="0"/>
              <a:t>Виртуальный музей </a:t>
            </a:r>
          </a:p>
          <a:p>
            <a:r>
              <a:rPr lang="ru-RU" sz="2700" b="1" dirty="0" smtClean="0"/>
              <a:t>«По тропинкам Хабаровского края»</a:t>
            </a:r>
            <a:endParaRPr lang="ru-RU" sz="2700" b="1" dirty="0"/>
          </a:p>
        </p:txBody>
      </p:sp>
    </p:spTree>
    <p:extLst>
      <p:ext uri="{BB962C8B-B14F-4D97-AF65-F5344CB8AC3E}">
        <p14:creationId xmlns=""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Этапы реализации проекта:</a:t>
            </a:r>
            <a:endParaRPr lang="ru-RU" sz="27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189822"/>
            <a:ext cx="7290055" cy="3542198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ru-RU" sz="1500" b="1" dirty="0" smtClean="0">
                <a:solidFill>
                  <a:schemeClr val="tx2"/>
                </a:solidFill>
              </a:rPr>
              <a:t>1.    Подготовительный этап.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Организация совета библиотечного актива.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Составление плана, выбор тем для создания виртуального музея.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Разработка дизайна интернет страницы. Наполнение виртуального музея.</a:t>
            </a:r>
          </a:p>
          <a:p>
            <a:pPr marL="342900" indent="-342900">
              <a:buClr>
                <a:schemeClr val="tx1"/>
              </a:buClr>
              <a:buAutoNum type="arabicPeriod" startAt="2"/>
            </a:pPr>
            <a:r>
              <a:rPr lang="ru-RU" b="1" dirty="0" smtClean="0">
                <a:solidFill>
                  <a:schemeClr val="tx2"/>
                </a:solidFill>
              </a:rPr>
              <a:t>Поисковый этап.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Создание творческих групп по направлениям деятельности виртуального музея. Поиск и сбор необходимой информации, перенос на электронные носители. 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Добавление электронных материалов.</a:t>
            </a:r>
          </a:p>
        </p:txBody>
      </p:sp>
      <p:pic>
        <p:nvPicPr>
          <p:cNvPr id="4" name="Рисунок 3" descr="IMG_99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422" y="2627864"/>
            <a:ext cx="2220504" cy="229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189822"/>
            <a:ext cx="7290055" cy="3542198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None/>
            </a:pPr>
            <a:r>
              <a:rPr lang="ru-RU" b="1" dirty="0" smtClean="0">
                <a:solidFill>
                  <a:schemeClr val="tx2"/>
                </a:solidFill>
              </a:rPr>
              <a:t>3.   Творческий этап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Проектная, исследовательская деятельность</a:t>
            </a:r>
          </a:p>
          <a:p>
            <a:pPr marL="342900" indent="-342900">
              <a:buClr>
                <a:schemeClr val="tx1"/>
              </a:buClr>
              <a:buNone/>
            </a:pPr>
            <a:r>
              <a:rPr lang="ru-RU" b="1" dirty="0" smtClean="0"/>
              <a:t>4</a:t>
            </a:r>
            <a:r>
              <a:rPr lang="ru-RU" dirty="0" smtClean="0"/>
              <a:t>. </a:t>
            </a:r>
            <a:r>
              <a:rPr lang="ru-RU" b="1" dirty="0" smtClean="0"/>
              <a:t>Завершающий этап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Подведение итогов работы над проектом.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Проведение опроса.</a:t>
            </a:r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ru-RU" dirty="0" smtClean="0"/>
              <a:t>Презентация проекта</a:t>
            </a:r>
            <a:endParaRPr lang="ru-RU" b="1" dirty="0" smtClean="0"/>
          </a:p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IMG_99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675" y="1708208"/>
            <a:ext cx="2981325" cy="3086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4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075" y="100668"/>
            <a:ext cx="6079013" cy="4194495"/>
          </a:xfrm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Ожидаемые результаты:</a:t>
            </a:r>
            <a:endParaRPr lang="ru-RU" sz="27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280710"/>
            <a:ext cx="7290055" cy="3451310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 Создание Интернет-ресурса «Виртуальный музей «По тропинкам Хабаровского края», виртуальных коллекций по различным направлениям</a:t>
            </a:r>
          </a:p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 Создание банка материалов, который можно использовать для проведения различных мероприятий</a:t>
            </a:r>
          </a:p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 Сохранение памяти об истории Хабаровского края</a:t>
            </a:r>
          </a:p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 Повышение интереса учащихся к изучению истории родного края</a:t>
            </a:r>
          </a:p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 Побуждение учащихся к изучению истории родного края.</a:t>
            </a:r>
          </a:p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r>
              <a:rPr lang="ru-RU" dirty="0" smtClean="0"/>
              <a:t>«Виртуальный музей» станет доступным и мобильным, соответственно позволит заинтересовать и ознакомить с собранными материалами не только учащихся, педагогов и родителей, но и жителей Хабаровского края.</a:t>
            </a:r>
          </a:p>
          <a:p>
            <a:pPr marL="0" indent="0">
              <a:buClr>
                <a:schemeClr val="tx1"/>
              </a:buClr>
              <a:buFont typeface="Arial" pitchFamily="34" charset="0"/>
              <a:buChar char="•"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305719"/>
            <a:ext cx="7290054" cy="78495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Список литературы</a:t>
            </a:r>
            <a:endParaRPr lang="ru-RU" sz="27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189822"/>
            <a:ext cx="7290055" cy="3542198"/>
          </a:xfrm>
        </p:spPr>
        <p:txBody>
          <a:bodyPr>
            <a:noAutofit/>
          </a:bodyPr>
          <a:lstStyle/>
          <a:p>
            <a:pPr marL="171450" lvl="8" indent="-171450">
              <a:spcBef>
                <a:spcPts val="900"/>
              </a:spcBef>
              <a:spcAft>
                <a:spcPts val="15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ru-RU" sz="1500" u="sng" dirty="0" smtClean="0"/>
              <a:t> </a:t>
            </a:r>
            <a:r>
              <a:rPr lang="en-US" sz="1500" dirty="0" smtClean="0">
                <a:latin typeface="AGReverance"/>
              </a:rPr>
              <a:t>https://www.sites.google.com/site/bibliotekapoipkro/informacionnye-tehnologii-v-skolnoj-biblioteke</a:t>
            </a:r>
            <a:endParaRPr lang="ru-RU" sz="1500" dirty="0" smtClean="0"/>
          </a:p>
          <a:p>
            <a:r>
              <a:rPr lang="ru-RU" sz="900" b="1" dirty="0" smtClean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en-US" sz="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500" dirty="0" smtClean="0"/>
              <a:t>Использование </a:t>
            </a:r>
            <a:r>
              <a:rPr lang="ru-RU" sz="1500" dirty="0" err="1" smtClean="0"/>
              <a:t>мультимедийных</a:t>
            </a:r>
            <a:r>
              <a:rPr lang="ru-RU" sz="1500" dirty="0" smtClean="0"/>
              <a:t> технологий в библиотеке</a:t>
            </a:r>
          </a:p>
          <a:p>
            <a:r>
              <a:rPr lang="ru-RU" sz="1500" dirty="0" smtClean="0"/>
              <a:t>[Текст]: </a:t>
            </a:r>
            <a:r>
              <a:rPr lang="ru-RU" sz="1500" dirty="0" err="1" smtClean="0"/>
              <a:t>информ.-метод</a:t>
            </a:r>
            <a:r>
              <a:rPr lang="ru-RU" sz="1500" dirty="0" smtClean="0"/>
              <a:t>. дайджест / сост. И. М. </a:t>
            </a:r>
            <a:r>
              <a:rPr lang="ru-RU" sz="1500" dirty="0" err="1" smtClean="0"/>
              <a:t>Хвостенко</a:t>
            </a:r>
            <a:r>
              <a:rPr lang="ru-RU" sz="1500" dirty="0" smtClean="0"/>
              <a:t> ; Ново-</a:t>
            </a:r>
          </a:p>
          <a:p>
            <a:r>
              <a:rPr lang="ru-RU" sz="1500" dirty="0" err="1" smtClean="0"/>
              <a:t>сиб</a:t>
            </a:r>
            <a:r>
              <a:rPr lang="ru-RU" sz="1500" dirty="0" smtClean="0"/>
              <a:t>. </a:t>
            </a:r>
            <a:r>
              <a:rPr lang="ru-RU" sz="1500" dirty="0" err="1" smtClean="0"/>
              <a:t>гос</a:t>
            </a:r>
            <a:r>
              <a:rPr lang="ru-RU" sz="1500" dirty="0" smtClean="0"/>
              <a:t>. обл. </a:t>
            </a:r>
            <a:r>
              <a:rPr lang="ru-RU" sz="1500" dirty="0" err="1" smtClean="0"/>
              <a:t>науч</a:t>
            </a:r>
            <a:r>
              <a:rPr lang="ru-RU" sz="1500" dirty="0" smtClean="0"/>
              <a:t>. б-ка. – Новосибирск: Изд-во НГОНБ, 2012. –</a:t>
            </a:r>
          </a:p>
          <a:p>
            <a:r>
              <a:rPr lang="ru-RU" sz="1500" dirty="0" smtClean="0"/>
              <a:t>68 с.</a:t>
            </a:r>
          </a:p>
          <a:p>
            <a:r>
              <a:rPr lang="ru-RU" sz="1500" dirty="0" smtClean="0"/>
              <a:t>3. </a:t>
            </a:r>
            <a:r>
              <a:rPr lang="ru-RU" sz="1500" dirty="0" err="1" smtClean="0"/>
              <a:t>Семилет</a:t>
            </a:r>
            <a:r>
              <a:rPr lang="ru-RU" sz="1500" dirty="0" smtClean="0"/>
              <a:t> Н.В. «Нельзя быть увядающей фиалкой и работать в библиотеке» / Н.В. </a:t>
            </a:r>
            <a:r>
              <a:rPr lang="ru-RU" sz="1500" dirty="0" err="1" smtClean="0"/>
              <a:t>Семилет</a:t>
            </a:r>
            <a:r>
              <a:rPr lang="ru-RU" sz="1500" dirty="0" smtClean="0"/>
              <a:t>, Г.Гречко // Школьная библиотека.- 2011. - № 5. – С. 17-20. . </a:t>
            </a:r>
          </a:p>
          <a:p>
            <a:pPr marL="171450" indent="-171450">
              <a:buClr>
                <a:schemeClr val="tx1"/>
              </a:buClr>
              <a:buNone/>
            </a:pPr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631" y="1652530"/>
            <a:ext cx="7290054" cy="78495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Спасибо за внимание!</a:t>
            </a:r>
            <a:endParaRPr lang="ru-RU" sz="27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pic>
        <p:nvPicPr>
          <p:cNvPr id="4" name="Рисунок 3" descr="C:\Documents and Settings\Директор школы\Рабочий стол\IMG_999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360" y="2521657"/>
            <a:ext cx="2057400" cy="22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68096" y="991518"/>
            <a:ext cx="7290055" cy="4007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r>
              <a:rPr lang="ru-RU" sz="1400" dirty="0" smtClean="0"/>
              <a:t>Библиотека должна не только собирать, сохранять, изучать краеведческий фонд, но и популяризовать полученные знания для школьников, путем использования современных информационных технологий. История края, школы, тесно связана с жизнью страны, богата своими традициями. В последнее время можно наблюдать, что у детей пропал интерес к истории своего края. Чтобы сохранить память истории края, мы решили создать школьный виртуальный музей «По тропинкам Хабаровского края». Накопленный богатый материал краеведческих знаний, необходимо  сделать  доступным для всех. </a:t>
            </a:r>
          </a:p>
          <a:p>
            <a:r>
              <a:rPr lang="ru-RU" sz="1400" dirty="0" smtClean="0"/>
              <a:t>Создание виртуального музея – хороший способ организовать исследовательскую и творческую деятельность школьников, сделать образовательную деятельность необычной и занимательной, а интерес к просмотру и созданию различного рода виртуальных путешествий, интерактивных карт, </a:t>
            </a:r>
            <a:r>
              <a:rPr lang="en-US" sz="1400" dirty="0" smtClean="0"/>
              <a:t>Web</a:t>
            </a:r>
            <a:r>
              <a:rPr lang="ru-RU" sz="1400" dirty="0" smtClean="0"/>
              <a:t>-</a:t>
            </a:r>
            <a:r>
              <a:rPr lang="ru-RU" sz="1400" dirty="0" err="1" smtClean="0"/>
              <a:t>квеста</a:t>
            </a:r>
            <a:r>
              <a:rPr lang="ru-RU" sz="1400" dirty="0" smtClean="0"/>
              <a:t> дает возможность дополнительно не только виртуально путешествовать, но и обучаться. Все это говорит об актуальности проекта.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8096" y="438913"/>
            <a:ext cx="7290054" cy="693071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Актуальность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2513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dirty="0" smtClean="0"/>
              <a:t>                      </a:t>
            </a:r>
            <a:endParaRPr lang="ru-RU" sz="33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кни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78581"/>
            <a:ext cx="6654188" cy="4535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dirty="0" smtClean="0"/>
              <a:t>                       Цель:</a:t>
            </a:r>
            <a:endParaRPr lang="ru-RU" sz="33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Создание </a:t>
            </a:r>
            <a:r>
              <a:rPr lang="ru-RU" dirty="0" err="1" smtClean="0"/>
              <a:t>интернет-ресурса</a:t>
            </a:r>
            <a:r>
              <a:rPr lang="ru-RU" dirty="0" smtClean="0"/>
              <a:t> «Виртуальный музей «По тропинкам Хабаровского края», способствующего повышению интереса к краеведческой работе посредством применения современных технологий.</a:t>
            </a:r>
          </a:p>
          <a:p>
            <a:endParaRPr lang="ru-RU" dirty="0"/>
          </a:p>
        </p:txBody>
      </p:sp>
      <p:pic>
        <p:nvPicPr>
          <p:cNvPr id="4" name="Рисунок 3" descr="IMG_4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6617" y="2818701"/>
            <a:ext cx="3825379" cy="1946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Сохранить памяти об истории Хабаровского края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Повысить интерес учащихся к изучению истории родного края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Обеспечить внедрение современных технологий в работе ИБЦ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Вовлечь обучающихся в процесс изучения истории родного края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Обучить учащихся проектной деятельности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                Задачи проекта</a:t>
            </a:r>
            <a:endParaRPr lang="ru-RU" sz="3000" dirty="0"/>
          </a:p>
        </p:txBody>
      </p:sp>
      <p:pic>
        <p:nvPicPr>
          <p:cNvPr id="4" name="Рисунок 3" descr="IMG_99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97" y="2869034"/>
            <a:ext cx="2344103" cy="2122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                </a:t>
            </a:r>
            <a:endParaRPr lang="ru-RU" sz="3000" dirty="0"/>
          </a:p>
        </p:txBody>
      </p:sp>
      <p:pic>
        <p:nvPicPr>
          <p:cNvPr id="4" name="Рисунок 3" descr="IMG_45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1336"/>
            <a:ext cx="6858000" cy="4521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</a:t>
            </a:r>
          </a:p>
          <a:p>
            <a:r>
              <a:rPr lang="ru-RU" sz="900" dirty="0" smtClean="0"/>
              <a:t> 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C:\Documents and Settings\Директор школы\Рабочий стол\IMG_999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167" y="2571234"/>
            <a:ext cx="2057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ставка!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55" y="479235"/>
            <a:ext cx="5230258" cy="3955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Срок реализации проекта</a:t>
            </a:r>
            <a:endParaRPr lang="ru-RU" sz="2700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Май 2019 г. – Май 2020 г.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</a:t>
            </a:r>
          </a:p>
          <a:p>
            <a:r>
              <a:rPr lang="ru-RU" sz="900" dirty="0" smtClean="0"/>
              <a:t> 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C:\Documents and Settings\Директор школы\Рабочий стол\IMG_999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167" y="2571234"/>
            <a:ext cx="2057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</a:t>
            </a:r>
          </a:p>
          <a:p>
            <a:r>
              <a:rPr lang="ru-RU" sz="900" dirty="0" smtClean="0"/>
              <a:t> </a:t>
            </a:r>
          </a:p>
          <a:p>
            <a:pPr marL="0" indent="0" algn="ctr">
              <a:buNone/>
            </a:pPr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C:\Documents and Settings\Директор школы\Рабочий стол\IMG_999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167" y="2571234"/>
            <a:ext cx="2057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4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5021" y="1"/>
            <a:ext cx="3809943" cy="4507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5583392</TotalTime>
  <Words>464</Words>
  <Application>Microsoft Office PowerPoint</Application>
  <PresentationFormat>Экран (16:9)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Интеграл</vt:lpstr>
      <vt:lpstr>Библиотечный проект </vt:lpstr>
      <vt:lpstr>Актуальность</vt:lpstr>
      <vt:lpstr>                      </vt:lpstr>
      <vt:lpstr>                       Цель:</vt:lpstr>
      <vt:lpstr>                Задачи проекта</vt:lpstr>
      <vt:lpstr>                </vt:lpstr>
      <vt:lpstr>Слайд 7</vt:lpstr>
      <vt:lpstr>Срок реализации проекта</vt:lpstr>
      <vt:lpstr>Слайд 9</vt:lpstr>
      <vt:lpstr>Этапы реализации проекта:</vt:lpstr>
      <vt:lpstr>Слайд 11</vt:lpstr>
      <vt:lpstr>Слайд 12</vt:lpstr>
      <vt:lpstr>Ожидаемые результаты:</vt:lpstr>
      <vt:lpstr>Список литературы</vt:lpstr>
      <vt:lpstr> Спасибо за внимание!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МОУ СОШ № 15</cp:lastModifiedBy>
  <cp:revision>259</cp:revision>
  <dcterms:created xsi:type="dcterms:W3CDTF">2018-02-25T15:29:25Z</dcterms:created>
  <dcterms:modified xsi:type="dcterms:W3CDTF">2019-08-06T21:59:22Z</dcterms:modified>
  <cp:category>География;Страны</cp:category>
</cp:coreProperties>
</file>