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7"/>
  </p:notesMasterIdLst>
  <p:sldIdLst>
    <p:sldId id="565" r:id="rId2"/>
    <p:sldId id="566" r:id="rId3"/>
    <p:sldId id="568" r:id="rId4"/>
    <p:sldId id="567" r:id="rId5"/>
    <p:sldId id="569" r:id="rId6"/>
    <p:sldId id="571" r:id="rId7"/>
    <p:sldId id="570" r:id="rId8"/>
    <p:sldId id="572" r:id="rId9"/>
    <p:sldId id="573" r:id="rId10"/>
    <p:sldId id="574" r:id="rId11"/>
    <p:sldId id="575" r:id="rId12"/>
    <p:sldId id="576" r:id="rId13"/>
    <p:sldId id="577" r:id="rId14"/>
    <p:sldId id="579" r:id="rId15"/>
    <p:sldId id="5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DEF"/>
    <a:srgbClr val="F9B233"/>
    <a:srgbClr val="7557E3"/>
    <a:srgbClr val="5B54E6"/>
    <a:srgbClr val="4F48E4"/>
    <a:srgbClr val="7140EC"/>
    <a:srgbClr val="3E3EEE"/>
    <a:srgbClr val="02746E"/>
    <a:srgbClr val="EF9C07"/>
    <a:srgbClr val="1FA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74EEC-1F74-4B83-B70C-D21FE4B79F9B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3AE1-69E1-4B5B-9A4A-720DEE120F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3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23AE1-69E1-4B5B-9A4A-720DEE120FB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7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A92A9EE-73D4-4BA6-83ED-CB274B200204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7DE4A87-F47C-4009-BD91-0BDFDA9E5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98469"/>
            <a:ext cx="9065622" cy="16372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Муниципальный информационно-библиотечный центр как центр координации и информационно-методической поддержки школьных библиотек/информационно-библиотечных центров: итоги работы за 2021-2024 годы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B7475-AA06-407B-0D9B-1F4F28B606C5}"/>
              </a:ext>
            </a:extLst>
          </p:cNvPr>
          <p:cNvSpPr txBox="1"/>
          <p:nvPr/>
        </p:nvSpPr>
        <p:spPr>
          <a:xfrm>
            <a:off x="2482438" y="4948276"/>
            <a:ext cx="7334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9B233"/>
                </a:solidFill>
                <a:latin typeface="+mj-lt"/>
              </a:rPr>
              <a:t>Добрина Екатерина Сергеевна,</a:t>
            </a:r>
          </a:p>
          <a:p>
            <a:pPr algn="ctr"/>
            <a:r>
              <a:rPr lang="ru-RU" sz="2000" b="1" dirty="0">
                <a:solidFill>
                  <a:srgbClr val="F9B233"/>
                </a:solidFill>
                <a:latin typeface="+mj-lt"/>
              </a:rPr>
              <a:t>главный специалист МАУ «Центр развития образования»</a:t>
            </a:r>
          </a:p>
        </p:txBody>
      </p:sp>
      <p:pic>
        <p:nvPicPr>
          <p:cNvPr id="3" name="Picture 3" descr="\\10.0.101.201\SharedCRO\!Дизайн\!Логотип\Логотип МАУ ЦРО\01 logoCR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1052" y="113212"/>
            <a:ext cx="1125582" cy="1196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:\Users\Специалист\Desktop\0000000000000000000000000000000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423" y="3106055"/>
            <a:ext cx="10197737" cy="1701075"/>
          </a:xfrm>
          <a:prstGeom prst="rect">
            <a:avLst/>
          </a:prstGeom>
          <a:noFill/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537730" y="217441"/>
            <a:ext cx="1102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	</a:t>
            </a:r>
            <a:endParaRPr lang="ru-RU" sz="16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91588"/>
            <a:ext cx="12192000" cy="1018903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9006" y="283417"/>
            <a:ext cx="11730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Инновационные проекты, реализуемые в общеобразовательных организациях: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Проект «Книга Памяти»</a:t>
            </a: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48341" y="1117311"/>
            <a:ext cx="94923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 2018 года в школе № 12 под руководством заведующего информационно-библиотечным центром Бутенко Елены Евгеньевны реализуется проект «Книга Памяти». Участники проекта собирают поисковый материал о боевом пути родственников учащихся и учителей, прошедших Великую Отечественную войну.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2020 году вышел электронный вариант 1-го тома «Книги Памяти».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К 80-летию Победы готовится к выпуску 2-й том.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1"/>
          <a:stretch>
            <a:fillRect/>
          </a:stretch>
        </p:blipFill>
        <p:spPr bwMode="auto">
          <a:xfrm>
            <a:off x="9997440" y="766354"/>
            <a:ext cx="2002971" cy="2586445"/>
          </a:xfrm>
          <a:prstGeom prst="rect">
            <a:avLst/>
          </a:prstGeom>
          <a:noFill/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769324" y="3209415"/>
            <a:ext cx="788125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Виртуальная экскурсия «Улица Шевченко – свидетель прошлого».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Экскурсия по первой улице города, самой старой, которая несколько раз меняла свое название: Береговая, Садовая, Алексеевская, а с 1923 года – улица им. Тараса Григорьевича Шевченко. Здесь что ни здание -это памятник истории и культуры.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678248"/>
            <a:ext cx="2392499" cy="2094049"/>
          </a:xfrm>
          <a:prstGeom prst="rect">
            <a:avLst/>
          </a:prstGeom>
          <a:noFill/>
        </p:spPr>
      </p:pic>
      <p:pic>
        <p:nvPicPr>
          <p:cNvPr id="16" name="Picture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91" y="4345577"/>
            <a:ext cx="5190309" cy="28215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317500"/>
          </a:effec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48641" y="5141609"/>
            <a:ext cx="64791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Краеведческая настольная игра «Памятники Хабаровска»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Проект в игровой форме знакомит учеников 5-6-х классов с основными городскими достопримечательностями: памятниками Хабарову Е.П., Муравьеву-Амурскому Н.Н., Дьяченко Я.В. и другим выдающимся деятелям.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91245" y="2690710"/>
            <a:ext cx="7297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6E2DEF"/>
                </a:solidFill>
                <a:latin typeface="+mj-lt"/>
                <a:ea typeface="Calibri" pitchFamily="34" charset="0"/>
                <a:cs typeface="Times New Roman" pitchFamily="18" charset="0"/>
              </a:rPr>
              <a:t>Индивидуальные проекты учеников 11 класса</a:t>
            </a:r>
            <a:endParaRPr lang="ru-RU" sz="2000" dirty="0">
              <a:solidFill>
                <a:srgbClr val="6E2DEF"/>
              </a:solidFill>
              <a:latin typeface="+mj-lt"/>
              <a:ea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537730" y="217441"/>
            <a:ext cx="1102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	</a:t>
            </a:r>
            <a:endParaRPr lang="ru-RU" sz="16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91588"/>
            <a:ext cx="12192000" cy="853441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9006" y="283417"/>
            <a:ext cx="117304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Проект историко-краеведческий журнал «Хабар»</a:t>
            </a:r>
          </a:p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: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472" y="3107009"/>
            <a:ext cx="3848828" cy="2772866"/>
          </a:xfrm>
          <a:prstGeom prst="rect">
            <a:avLst/>
          </a:prstGeom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55761" y="1122475"/>
            <a:ext cx="74774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1998 году к 60-летию Хабаровского края в лицее инновационных технологий начал свою реализацию проект по созданию историко-краеведческого журнала «Хабар». Журнал издается 2 раза в год. Участие в издании журнала принимают школьники 5-11-х классов. Старшеклассники помогают маленьким журналистам, делясь с ними своим опытом.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250241" y="2571565"/>
            <a:ext cx="435234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Как и любое периодическое издание, журнал включает в себя тематические рубрики: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«Вспоминая прошлое»,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«Времен связующая нить»,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«Культурное наследие»,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«Наши герои»,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«Глазами очевидца» и др.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 презентации нового номера всегда присутствуют почетные гости. В свое время это были писатели Всеволод Сысоев, Николай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Наволочкин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художник Сергей Логинов и многие другие известные люди города.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51" y="1118585"/>
            <a:ext cx="3768694" cy="533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537730" y="217441"/>
            <a:ext cx="1102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	</a:t>
            </a:r>
            <a:endParaRPr lang="ru-RU" sz="16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91588"/>
            <a:ext cx="12192000" cy="853441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2217" y="300834"/>
            <a:ext cx="11730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Муниципальные практики и программы по внеурочной деятельности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26" y="1593669"/>
            <a:ext cx="5485698" cy="4110445"/>
          </a:xfrm>
          <a:prstGeom prst="rect">
            <a:avLst/>
          </a:prstGeom>
          <a:noFill/>
          <a:ln>
            <a:noFill/>
          </a:ln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22216" y="1175657"/>
            <a:ext cx="6061166" cy="516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50" b="1" i="0" u="none" strike="noStrike" cap="none" normalizeH="0" baseline="0" dirty="0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школе № 10 заведующий ИБЦ </a:t>
            </a:r>
            <a:r>
              <a:rPr kumimoji="0" lang="ru-RU" sz="1650" b="1" i="0" u="none" strike="noStrike" cap="none" normalizeH="0" baseline="0" dirty="0" err="1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Хамутенко</a:t>
            </a:r>
            <a:r>
              <a:rPr kumimoji="0" lang="ru-RU" sz="1650" b="1" i="0" u="none" strike="noStrike" cap="none" normalizeH="0" baseline="0" dirty="0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Н.В. разработала программу по внеурочной деятельности «Словесное творчество»</a:t>
            </a: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для учащихся 1-4-х классов. Программа разработана в 2024 году, срок реализации – 2024/2025 учебный год. Главная цель: расширение читательского пространства школьников, развитие индивидуальных и творческих способностей. Названия мероприятий: «Путешествие в космос», «Мой любимый сказочный герой», «Сочиняем сказку сами» и др.</a:t>
            </a:r>
            <a:endParaRPr kumimoji="0" lang="ru-RU" sz="16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50" b="1" i="0" u="none" strike="noStrike" cap="none" normalizeH="0" baseline="0" dirty="0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Г. Ж. </a:t>
            </a:r>
            <a:r>
              <a:rPr kumimoji="0" lang="ru-RU" sz="1650" b="1" i="0" u="none" strike="noStrike" cap="none" normalizeH="0" baseline="0" dirty="0" err="1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Мамасаидова</a:t>
            </a:r>
            <a:r>
              <a:rPr kumimoji="0" lang="ru-RU" sz="1650" b="1" i="0" u="none" strike="noStrike" cap="none" normalizeH="0" baseline="0" dirty="0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педагог-библиотекарь школы № 6, совместно с педагогами успешно реализует практику «Семейное чтение». </a:t>
            </a: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Возрождение семейного чтения, развитие активной читательской среды ребенка могут быть достигнуты на основе совместных усилий семьи, школы и педагогического коллектива.</a:t>
            </a:r>
            <a:endParaRPr kumimoji="0" lang="ru-RU" sz="16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В </a:t>
            </a:r>
            <a:r>
              <a:rPr kumimoji="0" lang="ru-RU" sz="16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волочаевском</a:t>
            </a: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лицее </a:t>
            </a:r>
            <a:r>
              <a:rPr kumimoji="0" lang="ru-RU" sz="16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Дьячкова</a:t>
            </a:r>
            <a:r>
              <a:rPr kumimoji="0" lang="ru-RU" sz="16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Т.И. разработала и реализует с 2024/2025 года программу по внеурочной деятельности» для обучающихся 5-6-х классов </a:t>
            </a:r>
            <a:r>
              <a:rPr kumimoji="0" lang="ru-RU" sz="1650" b="1" i="0" u="none" strike="noStrike" cap="none" normalizeH="0" baseline="0" dirty="0">
                <a:ln>
                  <a:noFill/>
                </a:ln>
                <a:solidFill>
                  <a:srgbClr val="6E2DE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«Чтение с увлечением».</a:t>
            </a:r>
            <a:endParaRPr kumimoji="0" lang="ru-RU" sz="1650" b="1" i="0" u="none" strike="noStrike" cap="none" normalizeH="0" baseline="0" dirty="0">
              <a:ln>
                <a:noFill/>
              </a:ln>
              <a:solidFill>
                <a:srgbClr val="6E2DE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537730" y="217441"/>
            <a:ext cx="1102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	</a:t>
            </a:r>
            <a:endParaRPr lang="ru-RU" sz="16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21919"/>
            <a:ext cx="12192000" cy="1001486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11087" y="187622"/>
            <a:ext cx="8874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Реализация краевого сетевого проекта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«Читающая мама- Читающая школа-Читающая страна»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7" y="3666309"/>
            <a:ext cx="5251269" cy="299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69" y="1271451"/>
            <a:ext cx="3378246" cy="5381898"/>
          </a:xfrm>
          <a:prstGeom prst="rect">
            <a:avLst/>
          </a:prstGeom>
          <a:noFill/>
          <a:ln>
            <a:noFill/>
          </a:ln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91885" y="1028867"/>
            <a:ext cx="8003177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апреля по декабрь 2024 года в общеобразовательных организациях края реализуется этот замечательный проект. От города Хабаровска в нем участвуют 5 учреждений: школы № 6,10,44,49, гимназия № 5 и кадетская школа № 1 имени Ф.Ф. Ушакова. В феврале 2025 года состоится круглый стол, на котором участники проекта поделятся своим опытом его реализации.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За это непродолжительное время проведено много интересных мероприятий, получено положительных эмоций, а, самое важное, достигнута главная цель проекта – возрождение традиций семейного чтения.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4172" y="1227910"/>
            <a:ext cx="8264434" cy="5347063"/>
          </a:xfrm>
          <a:prstGeom prst="roundRect">
            <a:avLst>
              <a:gd name="adj" fmla="val 282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537730" y="217441"/>
            <a:ext cx="1102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	</a:t>
            </a:r>
            <a:endParaRPr lang="ru-RU" sz="16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21919"/>
            <a:ext cx="12192000" cy="1001486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27315" y="326959"/>
            <a:ext cx="10345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Участие в краевых конференциях, семинарах-практикумах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12307"/>
          <a:stretch>
            <a:fillRect/>
          </a:stretch>
        </p:blipFill>
        <p:spPr bwMode="auto">
          <a:xfrm>
            <a:off x="8194765" y="1506583"/>
            <a:ext cx="3640184" cy="50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78673" y="1219200"/>
            <a:ext cx="7654835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Сотрудники школьных библиотек/информационно-библиотечных центров города активно участвуют в краевых конференциях.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октябре 2022 года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Конкина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Е.Ю., заведующий ИБЦ лицея инновационных технологий, на краевом семинаре-практикуме «Повышение профессиональных компетенций библиотекарей для реализации проектной деятельности обучающихся»  рассказала об историко-краеведческом журнале «Хабар».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Бутенко Е.Е., заведующий ИБЦ школы № 12, на краевой конференции «Защита культурного кода России. Библиотека как пространство возможностей» выступила с докладом «Маленькими шагами по большой истории Хабаровска»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мае 2024 года на краевой научно-практической конференции «Образование в контексте отечественных ценностей: духовно-нравственное развитие детей и молодежи» 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Мамасаидова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Г.Ж., педагог-библиотекарь школы № 6, представила мастер-класс в рамках реализации проекта «Читающая мама-Читающая школа-Читающая страна», а в августе на конференции «Роль и место библиотек образовательных организаций в системе образования» в своем выступлении обобщила опыт реализации проекта в своем учреждении.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22216" y="226424"/>
            <a:ext cx="11504023" cy="2255519"/>
          </a:xfrm>
          <a:prstGeom prst="roundRect">
            <a:avLst>
              <a:gd name="adj" fmla="val 282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83474" y="304802"/>
            <a:ext cx="1105117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Ежегодно специалисты МАУ «Центр развития образования» оформляют методические рекомендации, инструкции, памятки по различным направлениям библиотечной деятельности, которые размещаются на сайтах МБИЦ, МАУ «Центр развития образования».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октябре 2024 года на методическом совещании по инвентаризации учебных фондов школьных библиотек/ИБЦ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Конкина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Е.Ю., заведующий ИБЦ лицея инновационных технологий, выступила с презентацией «Работа со списком экстремистских материалов». Презентация впоследствии была размещена на сайтах МБИЦ, МАУ «Центр развития образования».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/>
          <a:srcRect l="18627" t="15052" r="4569" b="8399"/>
          <a:stretch>
            <a:fillRect/>
          </a:stretch>
        </p:blipFill>
        <p:spPr bwMode="auto">
          <a:xfrm>
            <a:off x="5889127" y="2873696"/>
            <a:ext cx="5980655" cy="335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 descr="C:\Users\Специалист\Desktop\BRNB422002B3FCE_004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349" y="2684284"/>
            <a:ext cx="2558485" cy="363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3" name="Picture 5" descr="C:\Users\Специалист\Desktop\BRNB422002B3FCE_0041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3897" y="2673532"/>
            <a:ext cx="2573284" cy="365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03" y="1140822"/>
            <a:ext cx="11199223" cy="2394857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В 2021 году распоряжением министерства образования и науки Хабаровского края от 16.04.2021 № 448 статус муниципального информационно-библиотечного центра был присвоен информационно-библиотечному центру </a:t>
            </a:r>
            <a:r>
              <a:rPr lang="ru-RU" sz="2400" b="1" dirty="0">
                <a:solidFill>
                  <a:srgbClr val="6E2DEF"/>
                </a:solidFill>
                <a:latin typeface="+mj-lt"/>
                <a:cs typeface="Arial" pitchFamily="34" charset="0"/>
              </a:rPr>
              <a:t>МБОУ СОШ № 15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имени Пяти Героев Советского Союза. 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Руководитель – Краснова Галина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091" y="252549"/>
            <a:ext cx="11695612" cy="2151016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	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606" y="663751"/>
            <a:ext cx="10337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317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 Хабаровске </a:t>
            </a:r>
            <a:r>
              <a:rPr lang="ru-RU" sz="3200" dirty="0">
                <a:ln w="317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70</a:t>
            </a:r>
            <a:r>
              <a:rPr lang="ru-RU" sz="2800" dirty="0">
                <a:ln w="317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общеобразовательных организаций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89463" y="1602379"/>
            <a:ext cx="3953691" cy="1576250"/>
          </a:xfrm>
          <a:prstGeom prst="roundRect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51016" y="1767840"/>
            <a:ext cx="29783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49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школьных библиотек </a:t>
            </a:r>
          </a:p>
          <a:p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91944" y="1615442"/>
            <a:ext cx="3953691" cy="1576250"/>
          </a:xfrm>
          <a:prstGeom prst="roundRect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622867" y="1754779"/>
            <a:ext cx="33658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21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информационно-библиотечных центров</a:t>
            </a: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96835" y="3480974"/>
            <a:ext cx="10337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317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 школьных библиотеках/информационно-библиотечных центрах работают </a:t>
            </a:r>
            <a:r>
              <a:rPr lang="ru-RU" sz="3200" b="1" dirty="0">
                <a:ln w="317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77</a:t>
            </a:r>
            <a:r>
              <a:rPr lang="ru-RU" sz="2800" dirty="0">
                <a:ln w="317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человек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9599" y="5202819"/>
            <a:ext cx="10833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Доступ к электронным образовательным ресурсам: к ЛИТРЕС имеют все библиотеки/ ИБЦ, к Национальной Электронной Библиотеке, Президентской библиотеке имени Н. Б. Ельцина -11 школьных библиотек/информационно-библиотечных центров.</a:t>
            </a:r>
          </a:p>
          <a:p>
            <a:pPr algn="just"/>
            <a:endParaRPr lang="ru-RU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1257" y="182880"/>
            <a:ext cx="11930743" cy="33179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091" y="252549"/>
            <a:ext cx="11695612" cy="3117668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	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 целью оказания методической и практической помощи по различным направлениям профессиональной деятельности сотрудникам школьных библиотек/информационно-библиотечных центров проводятся методические совещания, консультации, семинары, круглые столы.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  <a:latin typeface="+mj-lt"/>
              </a:rPr>
              <a:t> 	В апреле 2023 года в краевой детской библиотеке имени Н.Д.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Наволочкина</a:t>
            </a:r>
            <a:r>
              <a:rPr lang="ru-RU" sz="1800" dirty="0">
                <a:latin typeface="+mj-lt"/>
              </a:rPr>
              <a:t> </a:t>
            </a:r>
            <a:r>
              <a:rPr lang="ru-RU" sz="1800" b="1" dirty="0">
                <a:solidFill>
                  <a:srgbClr val="F9B233"/>
                </a:solidFill>
                <a:latin typeface="+mj-lt"/>
              </a:rPr>
              <a:t>состоялся семинар «Новая библиотека: идеи и практики развития»,</a:t>
            </a:r>
            <a:r>
              <a:rPr lang="ru-RU" sz="18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 котором были рассмотрены основные направления деятельности школьной библиотеки/ИБЦ в условиях реализации обновленных ФГОС, представлен опыт работы по использованию ресурсов школьной библиотеки при сопровождении проектной деятельности обучающихся.</a:t>
            </a:r>
          </a:p>
          <a:p>
            <a:pPr algn="just"/>
            <a:r>
              <a:rPr lang="ru-RU" sz="1800" dirty="0">
                <a:latin typeface="+mj-lt"/>
              </a:rPr>
              <a:t>	</a:t>
            </a:r>
            <a:r>
              <a:rPr lang="ru-RU" sz="1800" b="1" dirty="0">
                <a:solidFill>
                  <a:srgbClr val="F9B233"/>
                </a:solidFill>
                <a:latin typeface="+mj-lt"/>
              </a:rPr>
              <a:t>На семинаре «Формы продвижения книги и чтения»</a:t>
            </a:r>
            <a:r>
              <a:rPr lang="ru-RU" sz="18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 апреле 2024 года рассмотрены различные формы организации мероприятий, направленных на повышение читательской и творческой активности.</a:t>
            </a:r>
          </a:p>
          <a:p>
            <a:pPr algn="just"/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r="8240"/>
          <a:stretch>
            <a:fillRect/>
          </a:stretch>
        </p:blipFill>
        <p:spPr bwMode="auto">
          <a:xfrm>
            <a:off x="1271451" y="3675017"/>
            <a:ext cx="4537166" cy="29173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67" y="3683725"/>
            <a:ext cx="4873315" cy="29185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2351315"/>
            <a:ext cx="12192000" cy="40581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046" y="1497875"/>
            <a:ext cx="12009120" cy="661851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	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 рамках проекта в течение учебного года для обучающихся проводятся различные мероприятия, направленные на:</a:t>
            </a:r>
          </a:p>
          <a:p>
            <a:pPr algn="ctr"/>
            <a:r>
              <a:rPr lang="ru-RU" dirty="0">
                <a:ln w="18415" cmpd="sng">
                  <a:solidFill>
                    <a:srgbClr val="6E2DEF"/>
                  </a:solidFill>
                  <a:prstDash val="solid"/>
                </a:ln>
                <a:solidFill>
                  <a:srgbClr val="6E2DE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	</a:t>
            </a:r>
            <a:endParaRPr lang="ru-RU" dirty="0">
              <a:ln w="18415" cmpd="sng">
                <a:solidFill>
                  <a:srgbClr val="6E2DEF"/>
                </a:solidFill>
                <a:prstDash val="solid"/>
              </a:ln>
              <a:solidFill>
                <a:srgbClr val="6E2DE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0C565-2BD6-420A-A7B0-53EDF065CD88}"/>
              </a:ext>
            </a:extLst>
          </p:cNvPr>
          <p:cNvSpPr/>
          <p:nvPr/>
        </p:nvSpPr>
        <p:spPr>
          <a:xfrm>
            <a:off x="0" y="155363"/>
            <a:ext cx="12192000" cy="1231790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 2022 года в общеобразовательных организациях города реализуется проект «Открывая книгу, открываем мир!»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6983" y="2490655"/>
            <a:ext cx="10049691" cy="583472"/>
          </a:xfrm>
          <a:prstGeom prst="roundRect">
            <a:avLst/>
          </a:prstGeom>
          <a:solidFill>
            <a:srgbClr val="F9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>
            <a:off x="722812" y="2325189"/>
            <a:ext cx="896983" cy="670560"/>
          </a:xfrm>
          <a:prstGeom prst="rtTriangle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602376" y="2464526"/>
            <a:ext cx="9030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Развитие познавательной сферы обучающихся (викторины) 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44880" y="3243945"/>
            <a:ext cx="10049691" cy="1031964"/>
          </a:xfrm>
          <a:prstGeom prst="roundRect">
            <a:avLst/>
          </a:prstGeom>
          <a:solidFill>
            <a:srgbClr val="F9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650273" y="3287486"/>
            <a:ext cx="9030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+mj-lt"/>
              </a:rPr>
              <a:t>Выявление круга читательских интересов (беседы о прочитанных книгах), привлечение внимания читателей к определенной теме (книжные выставки, выставки – инсталляции)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8423" y="4419601"/>
            <a:ext cx="10049691" cy="809895"/>
          </a:xfrm>
          <a:prstGeom prst="roundRect">
            <a:avLst/>
          </a:prstGeom>
          <a:solidFill>
            <a:srgbClr val="F9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693816" y="4480560"/>
            <a:ext cx="90307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+mj-lt"/>
              </a:rPr>
              <a:t>Формирование художественного вкуса, эстетического восприятия произведения (литературные гостиные)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4549" y="5377545"/>
            <a:ext cx="10049691" cy="587828"/>
          </a:xfrm>
          <a:prstGeom prst="roundRect">
            <a:avLst/>
          </a:prstGeom>
          <a:solidFill>
            <a:srgbClr val="F9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719942" y="5386250"/>
            <a:ext cx="9030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+mj-lt"/>
              </a:rPr>
              <a:t>Формирование интереса к художественному слову (конкурсы чтецов)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18903" y="6122128"/>
            <a:ext cx="10049691" cy="587828"/>
          </a:xfrm>
          <a:prstGeom prst="roundRect">
            <a:avLst/>
          </a:prstGeom>
          <a:solidFill>
            <a:srgbClr val="F9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872343" y="6226629"/>
            <a:ext cx="3007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Акции в социальных сетях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25" name="Прямоугольный треугольник 24"/>
          <p:cNvSpPr/>
          <p:nvPr/>
        </p:nvSpPr>
        <p:spPr>
          <a:xfrm>
            <a:off x="727167" y="3496492"/>
            <a:ext cx="896983" cy="670560"/>
          </a:xfrm>
          <a:prstGeom prst="rtTriangle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ый треугольник 25"/>
          <p:cNvSpPr/>
          <p:nvPr/>
        </p:nvSpPr>
        <p:spPr>
          <a:xfrm>
            <a:off x="735875" y="4410892"/>
            <a:ext cx="896983" cy="670560"/>
          </a:xfrm>
          <a:prstGeom prst="rtTriangle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718458" y="5185954"/>
            <a:ext cx="896983" cy="670560"/>
          </a:xfrm>
          <a:prstGeom prst="rtTriangle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718458" y="5900058"/>
            <a:ext cx="896983" cy="670560"/>
          </a:xfrm>
          <a:prstGeom prst="rtTriangle">
            <a:avLst/>
          </a:prstGeom>
          <a:solidFill>
            <a:srgbClr val="7557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051" y="191588"/>
            <a:ext cx="11486605" cy="836023"/>
          </a:xfrm>
          <a:prstGeom prst="rect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473" y="252549"/>
            <a:ext cx="10920549" cy="283028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Акции в городских сетях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>
                <a:solidFill>
                  <a:schemeClr val="tx1"/>
                </a:solidFill>
                <a:latin typeface="+mj-lt"/>
              </a:rPr>
              <a:t>С 2023 года с целью популяризации литературного творчества, приобщения к поэзии, развития исполнительской культуры в образовательных организациях проходят городские акции. В них принимают участие воспитанники детских садов, обучающиеся общеобразовательных учреждений и учреждений дополнительного образования. Участники акций выбирают для прочтения отрывки из стихотворений, декламируют их на камеру и создают видеоролики, которые транслируются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телеграм-канале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МАУ «Центр развития образования». Акции вызывают у детей очень большой интерес</a:t>
            </a:r>
          </a:p>
          <a:p>
            <a:pPr algn="just"/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\\10.0.101.201\SharedCRO\5. Учебно-методическая, информационное обеспечение\!Резникова В.К\слайд 27\2024-11-11_15-35-05.png"/>
          <p:cNvPicPr>
            <a:picLocks noChangeAspect="1" noChangeArrowheads="1"/>
          </p:cNvPicPr>
          <p:nvPr/>
        </p:nvPicPr>
        <p:blipFill>
          <a:blip r:embed="rId4"/>
          <a:srcRect l="39028" t="23866" r="22811" b="20893"/>
          <a:stretch>
            <a:fillRect/>
          </a:stretch>
        </p:blipFill>
        <p:spPr bwMode="auto">
          <a:xfrm>
            <a:off x="6418858" y="3535680"/>
            <a:ext cx="3169279" cy="2867373"/>
          </a:xfrm>
          <a:prstGeom prst="rect">
            <a:avLst/>
          </a:prstGeom>
          <a:noFill/>
        </p:spPr>
      </p:pic>
      <p:pic>
        <p:nvPicPr>
          <p:cNvPr id="37890" name="Picture 2" descr="C:\Users\Специалист\Desktop\IMG_20241126_115242_9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70748" y="3466010"/>
            <a:ext cx="1820361" cy="2935331"/>
          </a:xfrm>
          <a:prstGeom prst="rect">
            <a:avLst/>
          </a:prstGeom>
          <a:noFill/>
        </p:spPr>
      </p:pic>
      <p:pic>
        <p:nvPicPr>
          <p:cNvPr id="11" name="Picture 5" descr="C:\Users\Специалист\Desktop\Screenshot_20241112_100325.jpg"/>
          <p:cNvPicPr>
            <a:picLocks noChangeAspect="1" noChangeArrowheads="1"/>
          </p:cNvPicPr>
          <p:nvPr/>
        </p:nvPicPr>
        <p:blipFill>
          <a:blip r:embed="rId6"/>
          <a:srcRect l="6093" r="6810" b="19528"/>
          <a:stretch>
            <a:fillRect/>
          </a:stretch>
        </p:blipFill>
        <p:spPr bwMode="auto">
          <a:xfrm>
            <a:off x="4024355" y="3500846"/>
            <a:ext cx="2238976" cy="2926080"/>
          </a:xfrm>
          <a:prstGeom prst="rect">
            <a:avLst/>
          </a:prstGeom>
          <a:noFill/>
        </p:spPr>
      </p:pic>
      <p:pic>
        <p:nvPicPr>
          <p:cNvPr id="37891" name="Picture 3" descr="C:\Users\Специалист\Desktop\77.jpg"/>
          <p:cNvPicPr>
            <a:picLocks noChangeAspect="1" noChangeArrowheads="1"/>
          </p:cNvPicPr>
          <p:nvPr/>
        </p:nvPicPr>
        <p:blipFill>
          <a:blip r:embed="rId7"/>
          <a:srcRect t="34361"/>
          <a:stretch>
            <a:fillRect/>
          </a:stretch>
        </p:blipFill>
        <p:spPr bwMode="auto">
          <a:xfrm>
            <a:off x="638787" y="3500845"/>
            <a:ext cx="3264377" cy="2969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046" y="1497875"/>
            <a:ext cx="12009120" cy="661851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	</a:t>
            </a:r>
            <a:endParaRPr lang="ru-RU" dirty="0">
              <a:ln w="18415" cmpd="sng">
                <a:solidFill>
                  <a:srgbClr val="6E2DEF"/>
                </a:solidFill>
                <a:prstDash val="solid"/>
              </a:ln>
              <a:solidFill>
                <a:srgbClr val="6E2DE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550125" y="2490652"/>
            <a:ext cx="9030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727AE65-2629-4965-8B3E-0AD9FE925568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id="{6FE703A3-F28E-5DC8-4BD8-81EC24264806}"/>
              </a:ext>
            </a:extLst>
          </p:cNvPr>
          <p:cNvSpPr/>
          <p:nvPr/>
        </p:nvSpPr>
        <p:spPr>
          <a:xfrm>
            <a:off x="330923" y="252402"/>
            <a:ext cx="9675224" cy="1994410"/>
          </a:xfrm>
          <a:prstGeom prst="parallelogram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992776" y="445639"/>
            <a:ext cx="82121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Первая акция состоялась </a:t>
            </a:r>
            <a:r>
              <a:rPr lang="ru-RU" sz="1600" u="sng" dirty="0">
                <a:solidFill>
                  <a:schemeClr val="bg1"/>
                </a:solidFill>
                <a:latin typeface="+mj-lt"/>
              </a:rPr>
              <a:t>в мае 2023 года.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Она была посвящена 165-летию г. Хабаровска и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называлась </a:t>
            </a:r>
            <a:r>
              <a:rPr lang="ru-RU" b="1" dirty="0">
                <a:solidFill>
                  <a:srgbClr val="FFC000"/>
                </a:solidFill>
                <a:latin typeface="+mj-lt"/>
              </a:rPr>
              <a:t>«Читаем вместе с родителями»</a:t>
            </a:r>
            <a:r>
              <a:rPr lang="ru-RU" dirty="0">
                <a:solidFill>
                  <a:srgbClr val="FFC000"/>
                </a:solidFill>
                <a:latin typeface="+mj-lt"/>
              </a:rPr>
              <a:t>. 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135 ребят из 30 образовательных учреждений вместе с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 родителями поздравили любимый город с юбилеем.</a:t>
            </a:r>
          </a:p>
        </p:txBody>
      </p:sp>
      <p:sp>
        <p:nvSpPr>
          <p:cNvPr id="45" name="Параллелограмм 44">
            <a:extLst>
              <a:ext uri="{FF2B5EF4-FFF2-40B4-BE49-F238E27FC236}">
                <a16:creationId xmlns:a16="http://schemas.microsoft.com/office/drawing/2014/main" id="{6FE703A3-F28E-5DC8-4BD8-81EC24264806}"/>
              </a:ext>
            </a:extLst>
          </p:cNvPr>
          <p:cNvSpPr/>
          <p:nvPr/>
        </p:nvSpPr>
        <p:spPr>
          <a:xfrm>
            <a:off x="2268580" y="2555820"/>
            <a:ext cx="8303626" cy="1328204"/>
          </a:xfrm>
          <a:prstGeom prst="parallelogram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2" name="Picture 4" descr="C:\Users\Специалист\Desktop\Screenshot_20241112_1004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16814" y="172732"/>
            <a:ext cx="2236348" cy="2666262"/>
          </a:xfrm>
          <a:prstGeom prst="rect">
            <a:avLst/>
          </a:prstGeom>
          <a:noFill/>
        </p:spPr>
      </p:pic>
      <p:pic>
        <p:nvPicPr>
          <p:cNvPr id="44" name="Picture 12" descr="\\10.0.101.201\SharedCRO\5. Учебно-методическая, информационное обеспечение\!Резникова В.К\слайд 27\2024-11-11_15-35-05.png"/>
          <p:cNvPicPr>
            <a:picLocks noChangeAspect="1" noChangeArrowheads="1"/>
          </p:cNvPicPr>
          <p:nvPr/>
        </p:nvPicPr>
        <p:blipFill>
          <a:blip r:embed="rId5"/>
          <a:srcRect l="39028" t="23866" r="22811" b="20893"/>
          <a:stretch>
            <a:fillRect/>
          </a:stretch>
        </p:blipFill>
        <p:spPr bwMode="auto">
          <a:xfrm>
            <a:off x="7106194" y="191588"/>
            <a:ext cx="2426947" cy="2195755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075611" y="2769325"/>
            <a:ext cx="52077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декабре 2023 года в городской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9B233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акции «Прокачай в себе поэта!»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20 ребят читали стихи собственного сочинения.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6FE703A3-F28E-5DC8-4BD8-81EC24264806}"/>
              </a:ext>
            </a:extLst>
          </p:cNvPr>
          <p:cNvSpPr/>
          <p:nvPr/>
        </p:nvSpPr>
        <p:spPr>
          <a:xfrm>
            <a:off x="343987" y="4262700"/>
            <a:ext cx="9675224" cy="1994410"/>
          </a:xfrm>
          <a:prstGeom prst="parallelogram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8" name="Picture 11" descr="\\10.0.101.201\SharedCRO\5. Учебно-методическая, информационное обеспечение\!Резникова В.К\слайд 27\2024-11-12_10-24-14.png"/>
          <p:cNvPicPr>
            <a:picLocks noChangeAspect="1" noChangeArrowheads="1"/>
          </p:cNvPicPr>
          <p:nvPr/>
        </p:nvPicPr>
        <p:blipFill>
          <a:blip r:embed="rId6"/>
          <a:srcRect l="38230" t="16354" r="23791" b="5516"/>
          <a:stretch>
            <a:fillRect/>
          </a:stretch>
        </p:blipFill>
        <p:spPr bwMode="auto">
          <a:xfrm>
            <a:off x="8969829" y="2960915"/>
            <a:ext cx="2904738" cy="3734726"/>
          </a:xfrm>
          <a:prstGeom prst="rect">
            <a:avLst/>
          </a:prstGeom>
          <a:noFill/>
        </p:spPr>
      </p:pic>
      <p:pic>
        <p:nvPicPr>
          <p:cNvPr id="49" name="Picture 10" descr="C:\Users\Специалист\Desktop\слайд 27\2024-11-11_15-34-40.png"/>
          <p:cNvPicPr>
            <a:picLocks noChangeAspect="1" noChangeArrowheads="1"/>
          </p:cNvPicPr>
          <p:nvPr/>
        </p:nvPicPr>
        <p:blipFill>
          <a:blip r:embed="rId7" cstate="print"/>
          <a:srcRect l="37121" t="14253" r="19820" b="12862"/>
          <a:stretch>
            <a:fillRect/>
          </a:stretch>
        </p:blipFill>
        <p:spPr bwMode="auto">
          <a:xfrm>
            <a:off x="6723018" y="4115998"/>
            <a:ext cx="2423086" cy="2563476"/>
          </a:xfrm>
          <a:prstGeom prst="rect">
            <a:avLst/>
          </a:prstGeom>
          <a:noFill/>
        </p:spPr>
      </p:pic>
      <p:pic>
        <p:nvPicPr>
          <p:cNvPr id="50" name="Picture 7" descr="C:\Users\Специалист\Desktop\2024-11-11_15-43-26.png"/>
          <p:cNvPicPr>
            <a:picLocks noChangeAspect="1" noChangeArrowheads="1"/>
          </p:cNvPicPr>
          <p:nvPr/>
        </p:nvPicPr>
        <p:blipFill>
          <a:blip r:embed="rId8"/>
          <a:srcRect b="42127"/>
          <a:stretch>
            <a:fillRect/>
          </a:stretch>
        </p:blipFill>
        <p:spPr bwMode="auto">
          <a:xfrm>
            <a:off x="379987" y="2021401"/>
            <a:ext cx="3295031" cy="2480930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027442" y="4593138"/>
            <a:ext cx="570861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октябре-ноябре 2024 года в городской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9B233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акции «Читая Лермонтова строки»,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посвященной 210-летию со дня рождения поэта, приняли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участие156 воспитанников детских садов и обучающихся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из 42 образовательных организаций.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72" y="431034"/>
            <a:ext cx="4953146" cy="595404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1A3EC239-E35E-A5DF-F7CF-141D6AD2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046" y="1497875"/>
            <a:ext cx="12009120" cy="661851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	</a:t>
            </a:r>
            <a:endParaRPr lang="ru-RU" dirty="0">
              <a:ln w="18415" cmpd="sng">
                <a:solidFill>
                  <a:srgbClr val="6E2DEF"/>
                </a:solidFill>
                <a:prstDash val="solid"/>
              </a:ln>
              <a:solidFill>
                <a:srgbClr val="6E2DE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727AE65-2629-4965-8B3E-0AD9FE925568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id="{6FE703A3-F28E-5DC8-4BD8-81EC24264806}"/>
              </a:ext>
            </a:extLst>
          </p:cNvPr>
          <p:cNvSpPr/>
          <p:nvPr/>
        </p:nvSpPr>
        <p:spPr>
          <a:xfrm>
            <a:off x="213064" y="186431"/>
            <a:ext cx="7767961" cy="2467992"/>
          </a:xfrm>
          <a:prstGeom prst="parallelogram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840587" y="384257"/>
            <a:ext cx="6616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В апреле 2024 года во всех общеобразовательных  учреждениях проведены мероприятия,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посвященные 100-летию со дня рождения В.П. Астафьева,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а в октябре – 210-летию со дня рождения М.Ю. Лермонтова.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	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Ежегодно в мае проводятся библиотечные уроки, викторины, литературно-музыкальные композиции, оформляются книжные выставки ко Дню Победы.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/>
          <a:stretch>
            <a:fillRect/>
          </a:stretch>
        </p:blipFill>
        <p:spPr bwMode="auto">
          <a:xfrm>
            <a:off x="505182" y="2853790"/>
            <a:ext cx="6296378" cy="3522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F2AB75F-FCF1-41F1-B0FF-163AF84C817B}"/>
              </a:ext>
            </a:extLst>
          </p:cNvPr>
          <p:cNvSpPr txBox="1">
            <a:spLocks/>
          </p:cNvSpPr>
          <p:nvPr/>
        </p:nvSpPr>
        <p:spPr>
          <a:xfrm>
            <a:off x="1885831" y="398040"/>
            <a:ext cx="4303813" cy="1476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dirty="0">
              <a:latin typeface="Airport" panose="0200050602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5807C-9BA5-C1E1-18AA-973D1401B9C4}"/>
              </a:ext>
            </a:extLst>
          </p:cNvPr>
          <p:cNvSpPr txBox="1"/>
          <p:nvPr/>
        </p:nvSpPr>
        <p:spPr>
          <a:xfrm>
            <a:off x="537730" y="217441"/>
            <a:ext cx="11029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	</a:t>
            </a:r>
            <a:r>
              <a:rPr lang="ru-RU" sz="1600" dirty="0">
                <a:latin typeface="+mj-lt"/>
              </a:rPr>
              <a:t>В рамках реализации проекта </a:t>
            </a:r>
            <a:r>
              <a:rPr lang="ru-RU" sz="2000" b="1" dirty="0">
                <a:solidFill>
                  <a:srgbClr val="6E2DEF"/>
                </a:solidFill>
                <a:latin typeface="+mj-lt"/>
              </a:rPr>
              <a:t>«Открывая книгу, открываем мир!» </a:t>
            </a:r>
            <a:r>
              <a:rPr lang="ru-RU" sz="1600" dirty="0">
                <a:latin typeface="+mj-lt"/>
              </a:rPr>
              <a:t>второй год подряд проводится конкурс творческих работ с одноименным названием.</a:t>
            </a:r>
          </a:p>
          <a:p>
            <a:r>
              <a:rPr lang="ru-RU" sz="1600" dirty="0">
                <a:latin typeface="+mj-lt"/>
              </a:rPr>
              <a:t>	</a:t>
            </a:r>
            <a:r>
              <a:rPr lang="ru-RU" sz="1600" b="1" dirty="0">
                <a:solidFill>
                  <a:srgbClr val="6E2DEF"/>
                </a:solidFill>
                <a:latin typeface="+mj-lt"/>
              </a:rPr>
              <a:t>Конкурс проводится по 2-м номинациям: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rgbClr val="6E2DEF"/>
                </a:solidFill>
                <a:latin typeface="+mj-lt"/>
              </a:rPr>
              <a:t>«Моя любимая книга» и «Многогранный мир книги». </a:t>
            </a:r>
            <a:r>
              <a:rPr lang="ru-RU" sz="1600" dirty="0">
                <a:latin typeface="+mj-lt"/>
              </a:rPr>
              <a:t>Ребята представляют на конкурс рисунки, поделки, а также сочинения, эссе, очерки, в которых делятся размышлениями о прочитанных произведениях. За это время в конкурсе приняли участие 622 обучающихся из 60 образовательных организаций.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0" y="1872343"/>
            <a:ext cx="6427516" cy="415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5" y="1892889"/>
            <a:ext cx="4616132" cy="35760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6FE703A3-F28E-5DC8-4BD8-81EC24264806}"/>
              </a:ext>
            </a:extLst>
          </p:cNvPr>
          <p:cNvSpPr/>
          <p:nvPr/>
        </p:nvSpPr>
        <p:spPr>
          <a:xfrm>
            <a:off x="3579223" y="5664925"/>
            <a:ext cx="8508274" cy="1193075"/>
          </a:xfrm>
          <a:prstGeom prst="parallelogram">
            <a:avLst/>
          </a:prstGeom>
          <a:solidFill>
            <a:srgbClr val="755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4116955" y="5786210"/>
            <a:ext cx="77789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 итогам реализации проекта с 2022 по 2024 годы значительно</a:t>
            </a:r>
            <a:r>
              <a:rPr kumimoji="0" lang="ru-RU" sz="16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увеличилось количество обучающихся, вовлеченных в библиотечные сообщества: клубы,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гостиные, студии, кружки, творческие объединения и др.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46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2174</TotalTime>
  <Words>1493</Words>
  <Application>Microsoft Office PowerPoint</Application>
  <PresentationFormat>Широкоэкранный</PresentationFormat>
  <Paragraphs>122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Airport</vt:lpstr>
      <vt:lpstr>Arial</vt:lpstr>
      <vt:lpstr>Calibri</vt:lpstr>
      <vt:lpstr>Georgia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Заголовоки Разделы</dc:title>
  <dc:creator>Пользователь</dc:creator>
  <cp:lastModifiedBy>Специалист</cp:lastModifiedBy>
  <cp:revision>156</cp:revision>
  <dcterms:created xsi:type="dcterms:W3CDTF">2024-05-14T02:57:48Z</dcterms:created>
  <dcterms:modified xsi:type="dcterms:W3CDTF">2024-11-26T22:20:57Z</dcterms:modified>
</cp:coreProperties>
</file>